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32" r:id="rId6"/>
    <p:sldMasterId id="2147483744" r:id="rId7"/>
    <p:sldMasterId id="2147483756" r:id="rId8"/>
    <p:sldMasterId id="2147483768" r:id="rId9"/>
    <p:sldMasterId id="2147483780" r:id="rId10"/>
  </p:sldMasterIdLst>
  <p:notesMasterIdLst>
    <p:notesMasterId r:id="rId67"/>
  </p:notesMasterIdLst>
  <p:handoutMasterIdLst>
    <p:handoutMasterId r:id="rId68"/>
  </p:handoutMasterIdLst>
  <p:sldIdLst>
    <p:sldId id="258" r:id="rId11"/>
    <p:sldId id="260" r:id="rId12"/>
    <p:sldId id="548" r:id="rId13"/>
    <p:sldId id="549" r:id="rId14"/>
    <p:sldId id="550" r:id="rId15"/>
    <p:sldId id="266" r:id="rId16"/>
    <p:sldId id="268" r:id="rId17"/>
    <p:sldId id="267" r:id="rId18"/>
    <p:sldId id="272" r:id="rId19"/>
    <p:sldId id="280" r:id="rId20"/>
    <p:sldId id="286" r:id="rId21"/>
    <p:sldId id="288" r:id="rId22"/>
    <p:sldId id="353" r:id="rId23"/>
    <p:sldId id="356" r:id="rId24"/>
    <p:sldId id="357" r:id="rId25"/>
    <p:sldId id="530" r:id="rId26"/>
    <p:sldId id="540" r:id="rId27"/>
    <p:sldId id="533" r:id="rId28"/>
    <p:sldId id="534" r:id="rId29"/>
    <p:sldId id="535" r:id="rId30"/>
    <p:sldId id="541" r:id="rId31"/>
    <p:sldId id="542" r:id="rId32"/>
    <p:sldId id="538" r:id="rId33"/>
    <p:sldId id="539" r:id="rId34"/>
    <p:sldId id="322" r:id="rId35"/>
    <p:sldId id="524" r:id="rId36"/>
    <p:sldId id="526" r:id="rId37"/>
    <p:sldId id="527" r:id="rId38"/>
    <p:sldId id="528" r:id="rId39"/>
    <p:sldId id="529" r:id="rId40"/>
    <p:sldId id="463" r:id="rId41"/>
    <p:sldId id="545" r:id="rId42"/>
    <p:sldId id="543" r:id="rId43"/>
    <p:sldId id="547" r:id="rId44"/>
    <p:sldId id="574" r:id="rId45"/>
    <p:sldId id="573" r:id="rId46"/>
    <p:sldId id="575" r:id="rId47"/>
    <p:sldId id="553" r:id="rId48"/>
    <p:sldId id="554" r:id="rId49"/>
    <p:sldId id="562" r:id="rId50"/>
    <p:sldId id="556" r:id="rId51"/>
    <p:sldId id="555" r:id="rId52"/>
    <p:sldId id="557" r:id="rId53"/>
    <p:sldId id="560" r:id="rId54"/>
    <p:sldId id="561" r:id="rId55"/>
    <p:sldId id="568" r:id="rId56"/>
    <p:sldId id="563" r:id="rId57"/>
    <p:sldId id="564" r:id="rId58"/>
    <p:sldId id="576" r:id="rId59"/>
    <p:sldId id="566" r:id="rId60"/>
    <p:sldId id="567" r:id="rId61"/>
    <p:sldId id="570" r:id="rId62"/>
    <p:sldId id="571" r:id="rId63"/>
    <p:sldId id="572" r:id="rId64"/>
    <p:sldId id="401" r:id="rId65"/>
    <p:sldId id="402" r:id="rId6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5E6EFBB-6466-49B8-B814-F7883ECCBEA8}">
          <p14:sldIdLst>
            <p14:sldId id="258"/>
            <p14:sldId id="260"/>
            <p14:sldId id="548"/>
            <p14:sldId id="549"/>
            <p14:sldId id="550"/>
            <p14:sldId id="266"/>
            <p14:sldId id="268"/>
            <p14:sldId id="267"/>
            <p14:sldId id="272"/>
            <p14:sldId id="280"/>
            <p14:sldId id="286"/>
            <p14:sldId id="288"/>
            <p14:sldId id="353"/>
            <p14:sldId id="356"/>
            <p14:sldId id="357"/>
            <p14:sldId id="530"/>
            <p14:sldId id="540"/>
            <p14:sldId id="533"/>
            <p14:sldId id="534"/>
            <p14:sldId id="535"/>
            <p14:sldId id="541"/>
            <p14:sldId id="542"/>
            <p14:sldId id="538"/>
            <p14:sldId id="539"/>
            <p14:sldId id="322"/>
            <p14:sldId id="524"/>
            <p14:sldId id="526"/>
            <p14:sldId id="527"/>
            <p14:sldId id="528"/>
            <p14:sldId id="529"/>
            <p14:sldId id="463"/>
            <p14:sldId id="545"/>
            <p14:sldId id="543"/>
            <p14:sldId id="547"/>
            <p14:sldId id="574"/>
            <p14:sldId id="573"/>
            <p14:sldId id="575"/>
            <p14:sldId id="553"/>
            <p14:sldId id="554"/>
            <p14:sldId id="562"/>
            <p14:sldId id="556"/>
            <p14:sldId id="555"/>
            <p14:sldId id="557"/>
            <p14:sldId id="560"/>
            <p14:sldId id="561"/>
            <p14:sldId id="568"/>
            <p14:sldId id="563"/>
            <p14:sldId id="564"/>
            <p14:sldId id="576"/>
            <p14:sldId id="566"/>
            <p14:sldId id="567"/>
            <p14:sldId id="570"/>
            <p14:sldId id="571"/>
            <p14:sldId id="572"/>
            <p14:sldId id="401"/>
            <p14:sldId id="402"/>
          </p14:sldIdLst>
        </p14:section>
      </p14:sectionLst>
    </p:ext>
    <p:ext uri="{EFAFB233-063F-42B5-8137-9DF3F51BA10A}">
      <p15:sldGuideLst xmlns:p15="http://schemas.microsoft.com/office/powerpoint/2012/main">
        <p15:guide id="1" orient="horz" pos="220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6CD"/>
    <a:srgbClr val="2CACED"/>
    <a:srgbClr val="998BAD"/>
    <a:srgbClr val="FFC100"/>
    <a:srgbClr val="F13D23"/>
    <a:srgbClr val="20A3EC"/>
    <a:srgbClr val="1AA4ED"/>
    <a:srgbClr val="B4C7E7"/>
    <a:srgbClr val="E9EBF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5" autoAdjust="0"/>
    <p:restoredTop sz="94660"/>
  </p:normalViewPr>
  <p:slideViewPr>
    <p:cSldViewPr snapToGrid="0" showGuides="1">
      <p:cViewPr varScale="1">
        <p:scale>
          <a:sx n="106" d="100"/>
          <a:sy n="106" d="100"/>
        </p:scale>
        <p:origin x="672" y="114"/>
      </p:cViewPr>
      <p:guideLst>
        <p:guide orient="horz" pos="220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2024/9/2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078097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916FFE-5204-4E54-9A3A-2FAD69173558}" type="datetimeFigureOut">
              <a:rPr lang="zh-CN" altLang="en-US" smtClean="0"/>
              <a:t>2024/9/2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8CCEE-DEDD-45A8-90AA-3ADD6C470A74}" type="slidenum">
              <a:rPr lang="zh-CN" altLang="en-US" smtClean="0"/>
              <a:t>‹#›</a:t>
            </a:fld>
            <a:endParaRPr lang="zh-CN" altLang="en-US"/>
          </a:p>
        </p:txBody>
      </p:sp>
    </p:spTree>
    <p:extLst>
      <p:ext uri="{BB962C8B-B14F-4D97-AF65-F5344CB8AC3E}">
        <p14:creationId xmlns:p14="http://schemas.microsoft.com/office/powerpoint/2010/main" val="404489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38CCEE-DEDD-45A8-90AA-3ADD6C470A74}"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t>2024/9/2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235C79-409F-4B5B-929A-137A251C97DB}" type="slidenum">
              <a:rPr lang="zh-CN" altLang="en-US" smtClean="0"/>
              <a:t>‹#›</a:t>
            </a:fld>
            <a:endParaRPr lang="zh-CN" altLang="en-US"/>
          </a:p>
        </p:txBody>
      </p:sp>
    </p:spTree>
  </p:cSld>
  <p:clrMapOvr>
    <a:masterClrMapping/>
  </p:clrMapOvr>
  <p:transition spd="slow" advTm="5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t>2024/9/2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235C79-409F-4B5B-929A-137A251C97DB}" type="slidenum">
              <a:rPr lang="zh-CN" altLang="en-US" smtClean="0"/>
              <a:t>‹#›</a:t>
            </a:fld>
            <a:endParaRPr lang="zh-CN" altLang="en-US"/>
          </a:p>
        </p:txBody>
      </p:sp>
    </p:spTree>
  </p:cSld>
  <p:clrMapOvr>
    <a:masterClrMapping/>
  </p:clrMapOvr>
  <p:transition spd="slow" advTm="500">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4362773"/>
      </p:ext>
    </p:extLst>
  </p:cSld>
  <p:clrMapOvr>
    <a:masterClrMapping/>
  </p:clrMapOvr>
  <p:transition spd="slow" advTm="500">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6412425"/>
      </p:ext>
    </p:extLst>
  </p:cSld>
  <p:clrMapOvr>
    <a:masterClrMapping/>
  </p:clrMapOvr>
  <p:transition spd="slow" advTm="500">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5299806"/>
      </p:ext>
    </p:extLst>
  </p:cSld>
  <p:clrMapOvr>
    <a:masterClrMapping/>
  </p:clrMapOvr>
  <p:transition spd="slow" advTm="500">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2572115"/>
      </p:ext>
    </p:extLst>
  </p:cSld>
  <p:clrMapOvr>
    <a:masterClrMapping/>
  </p:clrMapOvr>
  <p:transition spd="slow" advTm="500">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3974432"/>
      </p:ext>
    </p:extLst>
  </p:cSld>
  <p:clrMapOvr>
    <a:masterClrMapping/>
  </p:clrMapOvr>
  <p:transition spd="slow" advTm="500">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115023"/>
      </p:ext>
    </p:extLst>
  </p:cSld>
  <p:clrMapOvr>
    <a:masterClrMapping/>
  </p:clrMapOvr>
  <p:transition spd="slow" advTm="500">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264370" y="237934"/>
            <a:ext cx="11663265" cy="638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4228850480"/>
      </p:ext>
    </p:extLst>
  </p:cSld>
  <p:clrMapOvr>
    <a:masterClrMapping/>
  </p:clrMapOvr>
  <p:transition spd="slow" advTm="500">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9705138"/>
      </p:ext>
    </p:extLst>
  </p:cSld>
  <p:clrMapOvr>
    <a:masterClrMapping/>
  </p:clrMapOvr>
  <p:transition spd="slow" advTm="500">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4541837"/>
      </p:ext>
    </p:extLst>
  </p:cSld>
  <p:clrMapOvr>
    <a:masterClrMapping/>
  </p:clrMapOvr>
  <p:transition spd="slow" advTm="500">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66379572"/>
      </p:ext>
    </p:extLst>
  </p:cSld>
  <p:clrMapOvr>
    <a:masterClrMapping/>
  </p:clrMapOvr>
  <p:transition spd="slow" advTm="5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t>2024/9/2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235C79-409F-4B5B-929A-137A251C97DB}" type="slidenum">
              <a:rPr lang="zh-CN" altLang="en-US" smtClean="0"/>
              <a:t>‹#›</a:t>
            </a:fld>
            <a:endParaRPr lang="zh-CN" altLang="en-US"/>
          </a:p>
        </p:txBody>
      </p:sp>
    </p:spTree>
  </p:cSld>
  <p:clrMapOvr>
    <a:masterClrMapping/>
  </p:clrMapOvr>
  <p:transition spd="slow" advTm="500">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1973565"/>
      </p:ext>
    </p:extLst>
  </p:cSld>
  <p:clrMapOvr>
    <a:masterClrMapping/>
  </p:clrMapOvr>
  <p:transition spd="slow" advTm="5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59109131"/>
      </p:ext>
    </p:extLst>
  </p:cSld>
  <p:clrMapOvr>
    <a:masterClrMapping/>
  </p:clrMapOvr>
  <p:transition spd="slow" advTm="5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7926749"/>
      </p:ext>
    </p:extLst>
  </p:cSld>
  <p:clrMapOvr>
    <a:masterClrMapping/>
  </p:clrMapOvr>
  <p:transition spd="slow" advTm="5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8593896"/>
      </p:ext>
    </p:extLst>
  </p:cSld>
  <p:clrMapOvr>
    <a:masterClrMapping/>
  </p:clrMapOvr>
  <p:transition spd="slow" advTm="5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7437109"/>
      </p:ext>
    </p:extLst>
  </p:cSld>
  <p:clrMapOvr>
    <a:masterClrMapping/>
  </p:clrMapOvr>
  <p:transition spd="slow" advTm="5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4935168"/>
      </p:ext>
    </p:extLst>
  </p:cSld>
  <p:clrMapOvr>
    <a:masterClrMapping/>
  </p:clrMapOvr>
  <p:transition spd="slow" advTm="5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0809834"/>
      </p:ext>
    </p:extLst>
  </p:cSld>
  <p:clrMapOvr>
    <a:masterClrMapping/>
  </p:clrMapOvr>
  <p:transition spd="slow" advTm="5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264370" y="237934"/>
            <a:ext cx="11663265" cy="638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047512979"/>
      </p:ext>
    </p:extLst>
  </p:cSld>
  <p:clrMapOvr>
    <a:masterClrMapping/>
  </p:clrMapOvr>
  <p:transition spd="slow" advTm="5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2013776"/>
      </p:ext>
    </p:extLst>
  </p:cSld>
  <p:clrMapOvr>
    <a:masterClrMapping/>
  </p:clrMapOvr>
  <p:transition spd="slow" advTm="5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t>2024/9/2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235C79-409F-4B5B-929A-137A251C97DB}" type="slidenum">
              <a:rPr lang="zh-CN" altLang="en-US" smtClean="0"/>
              <a:t>‹#›</a:t>
            </a:fld>
            <a:endParaRPr lang="zh-CN" altLang="en-US"/>
          </a:p>
        </p:txBody>
      </p:sp>
    </p:spTree>
  </p:cSld>
  <p:clrMapOvr>
    <a:masterClrMapping/>
  </p:clrMapOvr>
  <p:transition spd="slow" advTm="5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6197407"/>
      </p:ext>
    </p:extLst>
  </p:cSld>
  <p:clrMapOvr>
    <a:masterClrMapping/>
  </p:clrMapOvr>
  <p:transition spd="slow" advTm="5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6911222"/>
      </p:ext>
    </p:extLst>
  </p:cSld>
  <p:clrMapOvr>
    <a:masterClrMapping/>
  </p:clrMapOvr>
  <p:transition spd="slow" advTm="5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6693778"/>
      </p:ext>
    </p:extLst>
  </p:cSld>
  <p:clrMapOvr>
    <a:masterClrMapping/>
  </p:clrMapOvr>
  <p:transition spd="slow" advTm="5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2555234"/>
      </p:ext>
    </p:extLst>
  </p:cSld>
  <p:clrMapOvr>
    <a:masterClrMapping/>
  </p:clrMapOvr>
  <p:transition spd="slow" advTm="5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54470018"/>
      </p:ext>
    </p:extLst>
  </p:cSld>
  <p:clrMapOvr>
    <a:masterClrMapping/>
  </p:clrMapOvr>
  <p:transition spd="slow" advTm="5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4500507"/>
      </p:ext>
    </p:extLst>
  </p:cSld>
  <p:clrMapOvr>
    <a:masterClrMapping/>
  </p:clrMapOvr>
  <p:transition spd="slow" advTm="5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1631186"/>
      </p:ext>
    </p:extLst>
  </p:cSld>
  <p:clrMapOvr>
    <a:masterClrMapping/>
  </p:clrMapOvr>
  <p:transition spd="slow" advTm="5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8725651"/>
      </p:ext>
    </p:extLst>
  </p:cSld>
  <p:clrMapOvr>
    <a:masterClrMapping/>
  </p:clrMapOvr>
  <p:transition spd="slow" advTm="5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1459006"/>
      </p:ext>
    </p:extLst>
  </p:cSld>
  <p:clrMapOvr>
    <a:masterClrMapping/>
  </p:clrMapOvr>
  <p:transition spd="slow" advTm="5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264370" y="237934"/>
            <a:ext cx="11663265" cy="638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403722330"/>
      </p:ext>
    </p:extLst>
  </p:cSld>
  <p:clrMapOvr>
    <a:masterClrMapping/>
  </p:clrMapOvr>
  <p:transition spd="slow" advTm="5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t>2024/9/2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235C79-409F-4B5B-929A-137A251C97DB}" type="slidenum">
              <a:rPr lang="zh-CN" altLang="en-US" smtClean="0"/>
              <a:t>‹#›</a:t>
            </a:fld>
            <a:endParaRPr lang="zh-CN" altLang="en-US"/>
          </a:p>
        </p:txBody>
      </p:sp>
    </p:spTree>
  </p:cSld>
  <p:clrMapOvr>
    <a:masterClrMapping/>
  </p:clrMapOvr>
  <p:transition spd="slow" advTm="5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6149932"/>
      </p:ext>
    </p:extLst>
  </p:cSld>
  <p:clrMapOvr>
    <a:masterClrMapping/>
  </p:clrMapOvr>
  <p:transition spd="slow" advTm="5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885717"/>
      </p:ext>
    </p:extLst>
  </p:cSld>
  <p:clrMapOvr>
    <a:masterClrMapping/>
  </p:clrMapOvr>
  <p:transition spd="slow" advTm="5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6616152"/>
      </p:ext>
    </p:extLst>
  </p:cSld>
  <p:clrMapOvr>
    <a:masterClrMapping/>
  </p:clrMapOvr>
  <p:transition spd="slow" advTm="5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4322335"/>
      </p:ext>
    </p:extLst>
  </p:cSld>
  <p:clrMapOvr>
    <a:masterClrMapping/>
  </p:clrMapOvr>
  <p:transition spd="slow" advTm="5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7720040"/>
      </p:ext>
    </p:extLst>
  </p:cSld>
  <p:clrMapOvr>
    <a:masterClrMapping/>
  </p:clrMapOvr>
  <p:transition spd="slow" advTm="5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95074635"/>
      </p:ext>
    </p:extLst>
  </p:cSld>
  <p:clrMapOvr>
    <a:masterClrMapping/>
  </p:clrMapOvr>
  <p:transition spd="slow" advTm="5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7281325"/>
      </p:ext>
    </p:extLst>
  </p:cSld>
  <p:clrMapOvr>
    <a:masterClrMapping/>
  </p:clrMapOvr>
  <p:transition spd="slow" advTm="5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1347509"/>
      </p:ext>
    </p:extLst>
  </p:cSld>
  <p:clrMapOvr>
    <a:masterClrMapping/>
  </p:clrMapOvr>
  <p:transition spd="slow" advTm="5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91468075"/>
      </p:ext>
    </p:extLst>
  </p:cSld>
  <p:clrMapOvr>
    <a:masterClrMapping/>
  </p:clrMapOvr>
  <p:transition spd="slow" advTm="50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5325453"/>
      </p:ext>
    </p:extLst>
  </p:cSld>
  <p:clrMapOvr>
    <a:masterClrMapping/>
  </p:clrMapOvr>
  <p:transition spd="slow" advTm="5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DFD6B1-10B4-4822-8977-970670F69526}" type="datetimeFigureOut">
              <a:rPr lang="zh-CN" altLang="en-US" smtClean="0"/>
              <a:t>2024/9/2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235C79-409F-4B5B-929A-137A251C97DB}" type="slidenum">
              <a:rPr lang="zh-CN" altLang="en-US" smtClean="0"/>
              <a:t>‹#›</a:t>
            </a:fld>
            <a:endParaRPr lang="zh-CN" altLang="en-US"/>
          </a:p>
        </p:txBody>
      </p:sp>
    </p:spTree>
  </p:cSld>
  <p:clrMapOvr>
    <a:masterClrMapping/>
  </p:clrMapOvr>
  <p:transition spd="slow" advTm="50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264370" y="237934"/>
            <a:ext cx="11663265" cy="638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66340488"/>
      </p:ext>
    </p:extLst>
  </p:cSld>
  <p:clrMapOvr>
    <a:masterClrMapping/>
  </p:clrMapOvr>
  <p:transition spd="slow" advTm="50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0924634"/>
      </p:ext>
    </p:extLst>
  </p:cSld>
  <p:clrMapOvr>
    <a:masterClrMapping/>
  </p:clrMapOvr>
  <p:transition spd="slow" advTm="50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4003076"/>
      </p:ext>
    </p:extLst>
  </p:cSld>
  <p:clrMapOvr>
    <a:masterClrMapping/>
  </p:clrMapOvr>
  <p:transition spd="slow" advTm="50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10074717"/>
      </p:ext>
    </p:extLst>
  </p:cSld>
  <p:clrMapOvr>
    <a:masterClrMapping/>
  </p:clrMapOvr>
  <p:transition spd="slow" advTm="50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228435"/>
      </p:ext>
    </p:extLst>
  </p:cSld>
  <p:clrMapOvr>
    <a:masterClrMapping/>
  </p:clrMapOvr>
  <p:transition spd="slow" advTm="50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3760174"/>
      </p:ext>
    </p:extLst>
  </p:cSld>
  <p:clrMapOvr>
    <a:masterClrMapping/>
  </p:clrMapOvr>
  <p:transition spd="slow" advTm="50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9429746"/>
      </p:ext>
    </p:extLst>
  </p:cSld>
  <p:clrMapOvr>
    <a:masterClrMapping/>
  </p:clrMapOvr>
  <p:transition spd="slow" advTm="50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9773653"/>
      </p:ext>
    </p:extLst>
  </p:cSld>
  <p:clrMapOvr>
    <a:masterClrMapping/>
  </p:clrMapOvr>
  <p:transition spd="slow" advTm="50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48856459"/>
      </p:ext>
    </p:extLst>
  </p:cSld>
  <p:clrMapOvr>
    <a:masterClrMapping/>
  </p:clrMapOvr>
  <p:transition spd="slow" advTm="50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2856229"/>
      </p:ext>
    </p:extLst>
  </p:cSld>
  <p:clrMapOvr>
    <a:masterClrMapping/>
  </p:clrMapOvr>
  <p:transition spd="slow" advTm="5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DFD6B1-10B4-4822-8977-970670F69526}" type="datetimeFigureOut">
              <a:rPr lang="zh-CN" altLang="en-US" smtClean="0"/>
              <a:t>2024/9/2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0235C79-409F-4B5B-929A-137A251C97DB}" type="slidenum">
              <a:rPr lang="zh-CN" altLang="en-US" smtClean="0"/>
              <a:t>‹#›</a:t>
            </a:fld>
            <a:endParaRPr lang="zh-CN" altLang="en-US"/>
          </a:p>
        </p:txBody>
      </p:sp>
    </p:spTree>
  </p:cSld>
  <p:clrMapOvr>
    <a:masterClrMapping/>
  </p:clrMapOvr>
  <p:transition spd="slow" advTm="500">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0661967"/>
      </p:ext>
    </p:extLst>
  </p:cSld>
  <p:clrMapOvr>
    <a:masterClrMapping/>
  </p:clrMapOvr>
  <p:transition spd="slow" advTm="500">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264370" y="237934"/>
            <a:ext cx="11663265" cy="638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715367846"/>
      </p:ext>
    </p:extLst>
  </p:cSld>
  <p:clrMapOvr>
    <a:masterClrMapping/>
  </p:clrMapOvr>
  <p:transition spd="slow" advTm="50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7460187"/>
      </p:ext>
    </p:extLst>
  </p:cSld>
  <p:clrMapOvr>
    <a:masterClrMapping/>
  </p:clrMapOvr>
  <p:transition spd="slow" advTm="50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0473389"/>
      </p:ext>
    </p:extLst>
  </p:cSld>
  <p:clrMapOvr>
    <a:masterClrMapping/>
  </p:clrMapOvr>
  <p:transition spd="slow" advTm="50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3998302"/>
      </p:ext>
    </p:extLst>
  </p:cSld>
  <p:clrMapOvr>
    <a:masterClrMapping/>
  </p:clrMapOvr>
  <p:transition spd="slow" advTm="50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4289599"/>
      </p:ext>
    </p:extLst>
  </p:cSld>
  <p:clrMapOvr>
    <a:masterClrMapping/>
  </p:clrMapOvr>
  <p:transition spd="slow" advTm="50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5952759"/>
      </p:ext>
    </p:extLst>
  </p:cSld>
  <p:clrMapOvr>
    <a:masterClrMapping/>
  </p:clrMapOvr>
  <p:transition spd="slow" advTm="50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6466899"/>
      </p:ext>
    </p:extLst>
  </p:cSld>
  <p:clrMapOvr>
    <a:masterClrMapping/>
  </p:clrMapOvr>
  <p:transition spd="slow" advTm="50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1070335"/>
      </p:ext>
    </p:extLst>
  </p:cSld>
  <p:clrMapOvr>
    <a:masterClrMapping/>
  </p:clrMapOvr>
  <p:transition spd="slow" advTm="50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4360637"/>
      </p:ext>
    </p:extLst>
  </p:cSld>
  <p:clrMapOvr>
    <a:masterClrMapping/>
  </p:clrMapOvr>
  <p:transition spd="slow" advTm="5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DFD6B1-10B4-4822-8977-970670F69526}" type="datetimeFigureOut">
              <a:rPr lang="zh-CN" altLang="en-US" smtClean="0"/>
              <a:t>2024/9/2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235C79-409F-4B5B-929A-137A251C97DB}" type="slidenum">
              <a:rPr lang="zh-CN" altLang="en-US" smtClean="0"/>
              <a:t>‹#›</a:t>
            </a:fld>
            <a:endParaRPr lang="zh-CN" altLang="en-US"/>
          </a:p>
        </p:txBody>
      </p:sp>
    </p:spTree>
  </p:cSld>
  <p:clrMapOvr>
    <a:masterClrMapping/>
  </p:clrMapOvr>
  <p:transition spd="slow" advTm="500">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00857644"/>
      </p:ext>
    </p:extLst>
  </p:cSld>
  <p:clrMapOvr>
    <a:masterClrMapping/>
  </p:clrMapOvr>
  <p:transition spd="slow" advTm="50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03529174"/>
      </p:ext>
    </p:extLst>
  </p:cSld>
  <p:clrMapOvr>
    <a:masterClrMapping/>
  </p:clrMapOvr>
  <p:transition spd="slow" advTm="500">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264370" y="237934"/>
            <a:ext cx="11663265" cy="638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384076256"/>
      </p:ext>
    </p:extLst>
  </p:cSld>
  <p:clrMapOvr>
    <a:masterClrMapping/>
  </p:clrMapOvr>
  <p:transition spd="slow" advTm="500">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6552669"/>
      </p:ext>
    </p:extLst>
  </p:cSld>
  <p:clrMapOvr>
    <a:masterClrMapping/>
  </p:clrMapOvr>
  <p:transition spd="slow" advTm="500">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9870014"/>
      </p:ext>
    </p:extLst>
  </p:cSld>
  <p:clrMapOvr>
    <a:masterClrMapping/>
  </p:clrMapOvr>
  <p:transition spd="slow" advTm="500">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258165"/>
      </p:ext>
    </p:extLst>
  </p:cSld>
  <p:clrMapOvr>
    <a:masterClrMapping/>
  </p:clrMapOvr>
  <p:transition spd="slow" advTm="500">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0086171"/>
      </p:ext>
    </p:extLst>
  </p:cSld>
  <p:clrMapOvr>
    <a:masterClrMapping/>
  </p:clrMapOvr>
  <p:transition spd="slow" advTm="500">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3496784"/>
      </p:ext>
    </p:extLst>
  </p:cSld>
  <p:clrMapOvr>
    <a:masterClrMapping/>
  </p:clrMapOvr>
  <p:transition spd="slow" advTm="500">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6335939"/>
      </p:ext>
    </p:extLst>
  </p:cSld>
  <p:clrMapOvr>
    <a:masterClrMapping/>
  </p:clrMapOvr>
  <p:transition spd="slow" advTm="500">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726059"/>
      </p:ext>
    </p:extLst>
  </p:cSld>
  <p:clrMapOvr>
    <a:masterClrMapping/>
  </p:clrMapOvr>
  <p:transition spd="slow" advTm="5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DFD6B1-10B4-4822-8977-970670F69526}" type="datetimeFigureOut">
              <a:rPr lang="zh-CN" altLang="en-US" smtClean="0"/>
              <a:t>2024/9/2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0235C79-409F-4B5B-929A-137A251C97DB}" type="slidenum">
              <a:rPr lang="zh-CN" altLang="en-US" smtClean="0"/>
              <a:t>‹#›</a:t>
            </a:fld>
            <a:endParaRPr lang="zh-CN" altLang="en-US"/>
          </a:p>
        </p:txBody>
      </p:sp>
      <p:sp>
        <p:nvSpPr>
          <p:cNvPr id="5" name="矩形 4"/>
          <p:cNvSpPr/>
          <p:nvPr userDrawn="1"/>
        </p:nvSpPr>
        <p:spPr>
          <a:xfrm>
            <a:off x="264370" y="237934"/>
            <a:ext cx="11663265" cy="638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500">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9580082"/>
      </p:ext>
    </p:extLst>
  </p:cSld>
  <p:clrMapOvr>
    <a:masterClrMapping/>
  </p:clrMapOvr>
  <p:transition spd="slow" advTm="500">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8694293"/>
      </p:ext>
    </p:extLst>
  </p:cSld>
  <p:clrMapOvr>
    <a:masterClrMapping/>
  </p:clrMapOvr>
  <p:transition spd="slow" advTm="500">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5937142"/>
      </p:ext>
    </p:extLst>
  </p:cSld>
  <p:clrMapOvr>
    <a:masterClrMapping/>
  </p:clrMapOvr>
  <p:transition spd="slow" advTm="500">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264368" y="237930"/>
            <a:ext cx="11663265" cy="638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928917097"/>
      </p:ext>
    </p:extLst>
  </p:cSld>
  <p:clrMapOvr>
    <a:masterClrMapping/>
  </p:clrMapOvr>
  <p:transition spd="slow" advTm="500">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2920399"/>
      </p:ext>
    </p:extLst>
  </p:cSld>
  <p:clrMapOvr>
    <a:masterClrMapping/>
  </p:clrMapOvr>
  <p:transition spd="slow" advTm="500">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93794687"/>
      </p:ext>
    </p:extLst>
  </p:cSld>
  <p:clrMapOvr>
    <a:masterClrMapping/>
  </p:clrMapOvr>
  <p:transition spd="slow" advTm="500">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1050841"/>
      </p:ext>
    </p:extLst>
  </p:cSld>
  <p:clrMapOvr>
    <a:masterClrMapping/>
  </p:clrMapOvr>
  <p:transition spd="slow" advTm="500">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5959531"/>
      </p:ext>
    </p:extLst>
  </p:cSld>
  <p:clrMapOvr>
    <a:masterClrMapping/>
  </p:clrMapOvr>
  <p:transition spd="slow" advTm="500">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8121517"/>
      </p:ext>
    </p:extLst>
  </p:cSld>
  <p:clrMapOvr>
    <a:masterClrMapping/>
  </p:clrMapOvr>
  <p:transition spd="slow" advTm="500">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938489"/>
      </p:ext>
    </p:extLst>
  </p:cSld>
  <p:clrMapOvr>
    <a:masterClrMapping/>
  </p:clrMapOvr>
  <p:transition spd="slow" advTm="5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t>2024/9/2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235C79-409F-4B5B-929A-137A251C97DB}" type="slidenum">
              <a:rPr lang="zh-CN" altLang="en-US" smtClean="0"/>
              <a:t>‹#›</a:t>
            </a:fld>
            <a:endParaRPr lang="zh-CN" altLang="en-US"/>
          </a:p>
        </p:txBody>
      </p:sp>
    </p:spTree>
  </p:cSld>
  <p:clrMapOvr>
    <a:masterClrMapping/>
  </p:clrMapOvr>
  <p:transition spd="slow" advTm="500">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52052188"/>
      </p:ext>
    </p:extLst>
  </p:cSld>
  <p:clrMapOvr>
    <a:masterClrMapping/>
  </p:clrMapOvr>
  <p:transition spd="slow" advTm="500">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5215071"/>
      </p:ext>
    </p:extLst>
  </p:cSld>
  <p:clrMapOvr>
    <a:masterClrMapping/>
  </p:clrMapOvr>
  <p:transition spd="slow" advTm="500">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4036026"/>
      </p:ext>
    </p:extLst>
  </p:cSld>
  <p:clrMapOvr>
    <a:masterClrMapping/>
  </p:clrMapOvr>
  <p:transition spd="slow" advTm="500">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6014122"/>
      </p:ext>
    </p:extLst>
  </p:cSld>
  <p:clrMapOvr>
    <a:masterClrMapping/>
  </p:clrMapOvr>
  <p:transition spd="slow" advTm="500">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264370" y="237934"/>
            <a:ext cx="11663265" cy="638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943702692"/>
      </p:ext>
    </p:extLst>
  </p:cSld>
  <p:clrMapOvr>
    <a:masterClrMapping/>
  </p:clrMapOvr>
  <p:transition spd="slow" advTm="500">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6334781"/>
      </p:ext>
    </p:extLst>
  </p:cSld>
  <p:clrMapOvr>
    <a:masterClrMapping/>
  </p:clrMapOvr>
  <p:transition spd="slow" advTm="500">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9501366"/>
      </p:ext>
    </p:extLst>
  </p:cSld>
  <p:clrMapOvr>
    <a:masterClrMapping/>
  </p:clrMapOvr>
  <p:transition spd="slow" advTm="500">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2005547"/>
      </p:ext>
    </p:extLst>
  </p:cSld>
  <p:clrMapOvr>
    <a:masterClrMapping/>
  </p:clrMapOvr>
  <p:transition spd="slow" advTm="500">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2119752"/>
      </p:ext>
    </p:extLst>
  </p:cSld>
  <p:clrMapOvr>
    <a:masterClrMapping/>
  </p:clrMapOvr>
  <p:transition spd="slow" advTm="500">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0827783"/>
      </p:ext>
    </p:extLst>
  </p:cSld>
  <p:clrMapOvr>
    <a:masterClrMapping/>
  </p:clrMapOvr>
  <p:transition spd="slow" advTm="5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t>2024/9/2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235C79-409F-4B5B-929A-137A251C97DB}" type="slidenum">
              <a:rPr lang="zh-CN" altLang="en-US" smtClean="0"/>
              <a:t>‹#›</a:t>
            </a:fld>
            <a:endParaRPr lang="zh-CN" altLang="en-US"/>
          </a:p>
        </p:txBody>
      </p:sp>
    </p:spTree>
  </p:cSld>
  <p:clrMapOvr>
    <a:masterClrMapping/>
  </p:clrMapOvr>
  <p:transition spd="slow" advTm="500">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2391680"/>
      </p:ext>
    </p:extLst>
  </p:cSld>
  <p:clrMapOvr>
    <a:masterClrMapping/>
  </p:clrMapOvr>
  <p:transition spd="slow" advTm="500">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9177962"/>
      </p:ext>
    </p:extLst>
  </p:cSld>
  <p:clrMapOvr>
    <a:masterClrMapping/>
  </p:clrMapOvr>
  <p:transition spd="slow" advTm="500">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6746338"/>
      </p:ext>
    </p:extLst>
  </p:cSld>
  <p:clrMapOvr>
    <a:masterClrMapping/>
  </p:clrMapOvr>
  <p:transition spd="slow" advTm="500">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0913422"/>
      </p:ext>
    </p:extLst>
  </p:cSld>
  <p:clrMapOvr>
    <a:masterClrMapping/>
  </p:clrMapOvr>
  <p:transition spd="slow" advTm="500">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54032952"/>
      </p:ext>
    </p:extLst>
  </p:cSld>
  <p:clrMapOvr>
    <a:masterClrMapping/>
  </p:clrMapOvr>
  <p:transition spd="slow" advTm="500">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264370" y="237934"/>
            <a:ext cx="11663265" cy="638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164763372"/>
      </p:ext>
    </p:extLst>
  </p:cSld>
  <p:clrMapOvr>
    <a:masterClrMapping/>
  </p:clrMapOvr>
  <p:transition spd="slow" advTm="500">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6409334"/>
      </p:ext>
    </p:extLst>
  </p:cSld>
  <p:clrMapOvr>
    <a:masterClrMapping/>
  </p:clrMapOvr>
  <p:transition spd="slow" advTm="500">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7435979"/>
      </p:ext>
    </p:extLst>
  </p:cSld>
  <p:clrMapOvr>
    <a:masterClrMapping/>
  </p:clrMapOvr>
  <p:transition spd="slow" advTm="500">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7256110"/>
      </p:ext>
    </p:extLst>
  </p:cSld>
  <p:clrMapOvr>
    <a:masterClrMapping/>
  </p:clrMapOvr>
  <p:transition spd="slow" advTm="500">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5728749"/>
      </p:ext>
    </p:extLst>
  </p:cSld>
  <p:clrMapOvr>
    <a:masterClrMapping/>
  </p:clrMapOvr>
  <p:transition spd="slow" advTm="5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D6B1-10B4-4822-8977-970670F69526}" type="datetimeFigureOut">
              <a:rPr lang="zh-CN" altLang="en-US" smtClean="0"/>
              <a:t>2024/9/2</a:t>
            </a:fld>
            <a:endParaRPr lang="zh-CN" altLang="en-US"/>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5C79-409F-4B5B-929A-137A251C97D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5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7449619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advTm="5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514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5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44344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Tm="5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2707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advTm="5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33576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Tm="5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388643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advTm="5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958024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advTm="5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021482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advTm="5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D6B1-10B4-4822-8977-970670F69526}" type="datetimeFigureOut">
              <a:rPr lang="zh-CN" altLang="en-US" smtClean="0">
                <a:solidFill>
                  <a:prstClr val="black">
                    <a:tint val="75000"/>
                  </a:prstClr>
                </a:solidFill>
              </a:rPr>
              <a:pPr/>
              <a:t>2024/9/2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590333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advTm="5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5.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4.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6.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3.xml"/><Relationship Id="rId1" Type="http://schemas.openxmlformats.org/officeDocument/2006/relationships/tags" Target="../tags/tag9.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白底+书 1"/>
          <p:cNvPicPr>
            <a:picLocks noChangeAspect="1"/>
          </p:cNvPicPr>
          <p:nvPr/>
        </p:nvPicPr>
        <p:blipFill>
          <a:blip r:embed="rId3"/>
          <a:srcRect l="55226" t="14956" r="3873" b="11460"/>
          <a:stretch>
            <a:fillRect/>
          </a:stretch>
        </p:blipFill>
        <p:spPr>
          <a:xfrm>
            <a:off x="8465820" y="3646170"/>
            <a:ext cx="3423920" cy="2465070"/>
          </a:xfrm>
          <a:prstGeom prst="rect">
            <a:avLst/>
          </a:prstGeom>
        </p:spPr>
      </p:pic>
      <p:pic>
        <p:nvPicPr>
          <p:cNvPr id="1028" name="Picture 4" descr="C:\Users\Administrator\Desktop\a开学了04.png"/>
          <p:cNvPicPr>
            <a:picLocks noChangeAspect="1" noChangeArrowheads="1"/>
          </p:cNvPicPr>
          <p:nvPr/>
        </p:nvPicPr>
        <p:blipFill>
          <a:blip r:embed="rId4" cstate="print"/>
          <a:srcRect/>
          <a:stretch>
            <a:fillRect/>
          </a:stretch>
        </p:blipFill>
        <p:spPr bwMode="auto">
          <a:xfrm>
            <a:off x="2229487" y="1734820"/>
            <a:ext cx="7939405" cy="2067560"/>
          </a:xfrm>
          <a:prstGeom prst="rect">
            <a:avLst/>
          </a:prstGeom>
          <a:noFill/>
          <a:effectLst>
            <a:innerShdw blurRad="63500" dist="508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182" name="椭圆 31"/>
          <p:cNvSpPr/>
          <p:nvPr/>
        </p:nvSpPr>
        <p:spPr>
          <a:xfrm rot="20137983">
            <a:off x="1808645" y="776254"/>
            <a:ext cx="1710947" cy="63371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gradFill>
              <a:gsLst>
                <a:gs pos="0">
                  <a:srgbClr val="FE4444"/>
                </a:gs>
                <a:gs pos="100000">
                  <a:srgbClr val="832B2B"/>
                </a:gs>
              </a:gsLst>
            </a:gra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noAutofit/>
          </a:bodyPr>
          <a:lstStyle/>
          <a:p>
            <a:pPr algn="ctr"/>
            <a:r>
              <a:rPr lang="zh-CN" altLang="en-US" sz="3200" b="1" spc="-150" dirty="0">
                <a:solidFill>
                  <a:srgbClr val="0070C0"/>
                </a:solidFill>
                <a:latin typeface="方正准圆简体" panose="02010601030101010101" charset="-122"/>
                <a:ea typeface="方正卡通简体" panose="03000509000000000000" charset="-122"/>
                <a:cs typeface="+mn-ea"/>
                <a:sym typeface="方正准圆简体" panose="02010601030101010101" charset="-122"/>
              </a:rPr>
              <a:t>开学啦！</a:t>
            </a:r>
          </a:p>
        </p:txBody>
      </p:sp>
      <p:sp>
        <p:nvSpPr>
          <p:cNvPr id="180" name="文本框 4"/>
          <p:cNvSpPr txBox="1"/>
          <p:nvPr/>
        </p:nvSpPr>
        <p:spPr>
          <a:xfrm>
            <a:off x="2488634" y="4367289"/>
            <a:ext cx="6732137" cy="623258"/>
          </a:xfrm>
          <a:prstGeom prst="rect">
            <a:avLst/>
          </a:prstGeom>
          <a:noFill/>
          <a:ln>
            <a:noFill/>
          </a:ln>
        </p:spPr>
        <p:txBody>
          <a:bodyPr wrap="square" lIns="68589" tIns="34295" rIns="68589" bIns="34295" rtlCol="0">
            <a:spAutoFit/>
          </a:bodyPr>
          <a:lstStyle/>
          <a:p>
            <a:pPr algn="ctr"/>
            <a:r>
              <a:rPr lang="zh-CN" altLang="en-US" sz="3600" b="1" dirty="0">
                <a:solidFill>
                  <a:srgbClr val="0070C0"/>
                </a:solidFill>
                <a:latin typeface="方正准圆简体" panose="02010601030101010101" charset="-122"/>
                <a:ea typeface="方正卡通简体" panose="03000509000000000000" charset="-122"/>
                <a:cs typeface="+mn-ea"/>
                <a:sym typeface="方正准圆简体" panose="02010601030101010101" charset="-122"/>
              </a:rPr>
              <a:t>新学期</a:t>
            </a:r>
            <a:r>
              <a:rPr lang="en-US" altLang="zh-CN" sz="3600" b="1" dirty="0">
                <a:solidFill>
                  <a:srgbClr val="0070C0"/>
                </a:solidFill>
                <a:latin typeface="方正准圆简体" panose="02010601030101010101" charset="-122"/>
                <a:ea typeface="方正卡通简体" panose="03000509000000000000" charset="-122"/>
                <a:cs typeface="+mn-ea"/>
                <a:sym typeface="方正准圆简体" panose="02010601030101010101" charset="-122"/>
              </a:rPr>
              <a:t>·</a:t>
            </a:r>
            <a:r>
              <a:rPr lang="zh-CN" altLang="en-US" sz="3600" b="1" dirty="0">
                <a:solidFill>
                  <a:srgbClr val="0070C0"/>
                </a:solidFill>
                <a:latin typeface="方正准圆简体" panose="02010601030101010101" charset="-122"/>
                <a:ea typeface="方正卡通简体" panose="03000509000000000000" charset="-122"/>
                <a:cs typeface="+mn-ea"/>
                <a:sym typeface="方正准圆简体" panose="02010601030101010101" charset="-122"/>
              </a:rPr>
              <a:t>新希望</a:t>
            </a:r>
            <a:r>
              <a:rPr lang="en-US" altLang="zh-CN" sz="3600" b="1" dirty="0">
                <a:solidFill>
                  <a:srgbClr val="0070C0"/>
                </a:solidFill>
                <a:latin typeface="方正准圆简体" panose="02010601030101010101" charset="-122"/>
                <a:ea typeface="方正卡通简体" panose="03000509000000000000" charset="-122"/>
                <a:cs typeface="+mn-ea"/>
                <a:sym typeface="方正准圆简体" panose="02010601030101010101" charset="-122"/>
              </a:rPr>
              <a:t>·</a:t>
            </a:r>
            <a:r>
              <a:rPr lang="zh-CN" altLang="en-US" sz="3600" b="1" dirty="0">
                <a:solidFill>
                  <a:srgbClr val="0070C0"/>
                </a:solidFill>
                <a:latin typeface="方正准圆简体" panose="02010601030101010101" charset="-122"/>
                <a:ea typeface="方正卡通简体" panose="03000509000000000000" charset="-122"/>
                <a:cs typeface="+mn-ea"/>
                <a:sym typeface="方正准圆简体" panose="02010601030101010101" charset="-122"/>
              </a:rPr>
              <a:t>新起点</a:t>
            </a:r>
          </a:p>
        </p:txBody>
      </p:sp>
      <p:pic>
        <p:nvPicPr>
          <p:cNvPr id="9" name="图片 8" descr="小喇叭"/>
          <p:cNvPicPr>
            <a:picLocks noChangeAspect="1"/>
          </p:cNvPicPr>
          <p:nvPr/>
        </p:nvPicPr>
        <p:blipFill>
          <a:blip r:embed="rId5"/>
          <a:stretch>
            <a:fillRect/>
          </a:stretch>
        </p:blipFill>
        <p:spPr>
          <a:xfrm rot="20820000" flipH="1">
            <a:off x="179223" y="907260"/>
            <a:ext cx="1798320" cy="1798320"/>
          </a:xfrm>
          <a:prstGeom prst="rect">
            <a:avLst/>
          </a:prstGeom>
        </p:spPr>
      </p:pic>
      <p:pic>
        <p:nvPicPr>
          <p:cNvPr id="10" name="图片 9" descr="1"/>
          <p:cNvPicPr>
            <a:picLocks noChangeAspect="1"/>
          </p:cNvPicPr>
          <p:nvPr/>
        </p:nvPicPr>
        <p:blipFill>
          <a:blip r:embed="rId6">
            <a:clrChange>
              <a:clrFrom>
                <a:srgbClr val="FFFFFF">
                  <a:alpha val="100000"/>
                </a:srgbClr>
              </a:clrFrom>
              <a:clrTo>
                <a:srgbClr val="FFFFFF">
                  <a:alpha val="100000"/>
                  <a:alpha val="0"/>
                </a:srgbClr>
              </a:clrTo>
            </a:clrChange>
          </a:blip>
          <a:srcRect l="22831" t="28630" r="28214" b="42389"/>
          <a:stretch>
            <a:fillRect/>
          </a:stretch>
        </p:blipFill>
        <p:spPr>
          <a:xfrm>
            <a:off x="856217" y="2884940"/>
            <a:ext cx="1299211" cy="1099185"/>
          </a:xfrm>
          <a:prstGeom prst="rect">
            <a:avLst/>
          </a:prstGeom>
        </p:spPr>
      </p:pic>
      <p:pic>
        <p:nvPicPr>
          <p:cNvPr id="11" name="图片 10" descr="2"/>
          <p:cNvPicPr>
            <a:picLocks noChangeAspect="1"/>
          </p:cNvPicPr>
          <p:nvPr/>
        </p:nvPicPr>
        <p:blipFill>
          <a:blip r:embed="rId7">
            <a:clrChange>
              <a:clrFrom>
                <a:srgbClr val="FFFFFF">
                  <a:alpha val="100000"/>
                </a:srgbClr>
              </a:clrFrom>
              <a:clrTo>
                <a:srgbClr val="FFFFFF">
                  <a:alpha val="100000"/>
                  <a:alpha val="0"/>
                </a:srgbClr>
              </a:clrTo>
            </a:clrChange>
          </a:blip>
          <a:srcRect l="16177" t="33963" r="15847" b="33963"/>
          <a:stretch>
            <a:fillRect/>
          </a:stretch>
        </p:blipFill>
        <p:spPr>
          <a:xfrm rot="1320000">
            <a:off x="9616692" y="879118"/>
            <a:ext cx="1711325" cy="1154430"/>
          </a:xfrm>
          <a:prstGeom prst="rect">
            <a:avLst/>
          </a:prstGeom>
        </p:spPr>
      </p:pic>
    </p:spTree>
  </p:cSld>
  <p:clrMapOvr>
    <a:masterClrMapping/>
  </p:clrMapOvr>
  <p:transition spd="slow" advTm="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0"/>
                                        </p:tgtEl>
                                        <p:attrNameLst>
                                          <p:attrName>style.visibility</p:attrName>
                                        </p:attrNameLst>
                                      </p:cBhvr>
                                      <p:to>
                                        <p:strVal val="visible"/>
                                      </p:to>
                                    </p:set>
                                    <p:anim calcmode="lin" valueType="num">
                                      <p:cBhvr>
                                        <p:cTn id="11" dur="500" fill="hold"/>
                                        <p:tgtEl>
                                          <p:spTgt spid="180"/>
                                        </p:tgtEl>
                                        <p:attrNameLst>
                                          <p:attrName>ppt_w</p:attrName>
                                        </p:attrNameLst>
                                      </p:cBhvr>
                                      <p:tavLst>
                                        <p:tav tm="0">
                                          <p:val>
                                            <p:fltVal val="0"/>
                                          </p:val>
                                        </p:tav>
                                        <p:tav tm="100000">
                                          <p:val>
                                            <p:strVal val="#ppt_w"/>
                                          </p:val>
                                        </p:tav>
                                      </p:tavLst>
                                    </p:anim>
                                    <p:anim calcmode="lin" valueType="num">
                                      <p:cBhvr>
                                        <p:cTn id="12" dur="500" fill="hold"/>
                                        <p:tgtEl>
                                          <p:spTgt spid="180"/>
                                        </p:tgtEl>
                                        <p:attrNameLst>
                                          <p:attrName>ppt_h</p:attrName>
                                        </p:attrNameLst>
                                      </p:cBhvr>
                                      <p:tavLst>
                                        <p:tav tm="0">
                                          <p:val>
                                            <p:fltVal val="0"/>
                                          </p:val>
                                        </p:tav>
                                        <p:tav tm="100000">
                                          <p:val>
                                            <p:strVal val="#ppt_h"/>
                                          </p:val>
                                        </p:tav>
                                      </p:tavLst>
                                    </p:anim>
                                    <p:animEffect transition="in" filter="fade">
                                      <p:cBhvr>
                                        <p:cTn id="13" dur="500"/>
                                        <p:tgtEl>
                                          <p:spTgt spid="180"/>
                                        </p:tgtEl>
                                      </p:cBhvr>
                                    </p:animEffect>
                                  </p:childTnLst>
                                </p:cTn>
                              </p:par>
                            </p:childTnLst>
                          </p:cTn>
                        </p:par>
                        <p:par>
                          <p:cTn id="14" fill="hold">
                            <p:stCondLst>
                              <p:cond delay="1000"/>
                            </p:stCondLst>
                            <p:childTnLst>
                              <p:par>
                                <p:cTn id="15" presetID="6" presetClass="entr" presetSubtype="16" fill="hold" grpId="0" nodeType="afterEffect">
                                  <p:stCondLst>
                                    <p:cond delay="0"/>
                                  </p:stCondLst>
                                  <p:childTnLst>
                                    <p:set>
                                      <p:cBhvr>
                                        <p:cTn id="16" dur="1" fill="hold">
                                          <p:stCondLst>
                                            <p:cond delay="0"/>
                                          </p:stCondLst>
                                        </p:cTn>
                                        <p:tgtEl>
                                          <p:spTgt spid="182"/>
                                        </p:tgtEl>
                                        <p:attrNameLst>
                                          <p:attrName>style.visibility</p:attrName>
                                        </p:attrNameLst>
                                      </p:cBhvr>
                                      <p:to>
                                        <p:strVal val="visible"/>
                                      </p:to>
                                    </p:set>
                                    <p:animEffect transition="in" filter="circle(in)">
                                      <p:cBhvr>
                                        <p:cTn id="17" dur="2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bldLvl="0" animBg="1"/>
      <p:bldP spid="180"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46202" y="1296035"/>
            <a:ext cx="3775393" cy="523220"/>
          </a:xfrm>
          <a:prstGeom prst="rect">
            <a:avLst/>
          </a:prstGeom>
          <a:noFill/>
        </p:spPr>
        <p:txBody>
          <a:bodyPr wrap="none" rtlCol="0">
            <a:spAutoFit/>
          </a:bodyPr>
          <a:lstStyle/>
          <a:p>
            <a:r>
              <a:rPr lang="zh-CN" sz="2800" dirty="0">
                <a:latin typeface="方正毡笔黑简体" panose="03000509000000000000" charset="-122"/>
                <a:ea typeface="方正毡笔黑简体" panose="03000509000000000000" charset="-122"/>
              </a:rPr>
              <a:t>图书馆各馆室开放时间</a:t>
            </a:r>
          </a:p>
        </p:txBody>
      </p:sp>
      <p:pic>
        <p:nvPicPr>
          <p:cNvPr id="4" name="图片 3" descr="17"/>
          <p:cNvPicPr>
            <a:picLocks noChangeAspect="1"/>
          </p:cNvPicPr>
          <p:nvPr/>
        </p:nvPicPr>
        <p:blipFill>
          <a:blip r:embed="rId3"/>
          <a:stretch>
            <a:fillRect/>
          </a:stretch>
        </p:blipFill>
        <p:spPr>
          <a:xfrm>
            <a:off x="716916" y="1094105"/>
            <a:ext cx="629285" cy="723900"/>
          </a:xfrm>
          <a:prstGeom prst="rect">
            <a:avLst/>
          </a:prstGeom>
        </p:spPr>
      </p:pic>
      <p:grpSp>
        <p:nvGrpSpPr>
          <p:cNvPr id="3" name="组合 2"/>
          <p:cNvGrpSpPr/>
          <p:nvPr/>
        </p:nvGrpSpPr>
        <p:grpSpPr>
          <a:xfrm>
            <a:off x="3488297" y="389892"/>
            <a:ext cx="4880467" cy="558603"/>
            <a:chOff x="4361" y="224"/>
            <a:chExt cx="5679" cy="650"/>
          </a:xfrm>
        </p:grpSpPr>
        <p:sp>
          <p:nvSpPr>
            <p:cNvPr id="7" name="圆角矩形 6"/>
            <p:cNvSpPr/>
            <p:nvPr/>
          </p:nvSpPr>
          <p:spPr>
            <a:xfrm>
              <a:off x="5499" y="224"/>
              <a:ext cx="3401" cy="61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8" name="组合 7"/>
            <p:cNvGrpSpPr/>
            <p:nvPr/>
          </p:nvGrpSpPr>
          <p:grpSpPr>
            <a:xfrm>
              <a:off x="9326" y="404"/>
              <a:ext cx="714" cy="255"/>
              <a:chOff x="264939" y="188640"/>
              <a:chExt cx="604358" cy="216024"/>
            </a:xfrm>
          </p:grpSpPr>
          <p:sp>
            <p:nvSpPr>
              <p:cNvPr id="11" name="燕尾形 10"/>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2" name="燕尾形 11"/>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4" name="燕尾形 13"/>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15" name="文本框 9"/>
            <p:cNvSpPr txBox="1"/>
            <p:nvPr/>
          </p:nvSpPr>
          <p:spPr>
            <a:xfrm>
              <a:off x="5361" y="312"/>
              <a:ext cx="3471" cy="562"/>
            </a:xfrm>
            <a:prstGeom prst="rect">
              <a:avLst/>
            </a:prstGeom>
            <a:noFill/>
          </p:spPr>
          <p:txBody>
            <a:bodyPr wrap="square" lIns="51422" tIns="25711" rIns="51422" bIns="25711" rtlCol="0">
              <a:spAutoFit/>
            </a:bodyPr>
            <a:lstStyle/>
            <a:p>
              <a:pPr marL="0" lvl="1" algn="ctr"/>
              <a:r>
                <a:rPr lang="zh-CN" altLang="en-US" sz="2800" dirty="0">
                  <a:latin typeface="方正毡笔黑简体" panose="03000509000000000000" charset="-122"/>
                  <a:ea typeface="方正毡笔黑简体" panose="03000509000000000000" charset="-122"/>
                  <a:sym typeface="+mn-ea"/>
                </a:rPr>
                <a:t>（三）、开放时间</a:t>
              </a:r>
              <a:endParaRPr lang="zh-CN" altLang="en-US" sz="2800" dirty="0">
                <a:solidFill>
                  <a:schemeClr val="tx1">
                    <a:lumMod val="65000"/>
                    <a:lumOff val="35000"/>
                  </a:schemeClr>
                </a:solidFill>
                <a:latin typeface="方正毡笔黑简体" panose="03000509000000000000" charset="-122"/>
                <a:ea typeface="方正毡笔黑简体" panose="03000509000000000000" charset="-122"/>
                <a:cs typeface="字魂181号-飞驰标题体" panose="00000500000000000000" pitchFamily="2" charset="-122"/>
                <a:sym typeface="+mn-ea"/>
              </a:endParaRPr>
            </a:p>
          </p:txBody>
        </p:sp>
        <p:grpSp>
          <p:nvGrpSpPr>
            <p:cNvPr id="16" name="组合 15"/>
            <p:cNvGrpSpPr/>
            <p:nvPr/>
          </p:nvGrpSpPr>
          <p:grpSpPr>
            <a:xfrm rot="10800000">
              <a:off x="4361" y="404"/>
              <a:ext cx="714" cy="255"/>
              <a:chOff x="264939" y="188640"/>
              <a:chExt cx="604358" cy="216024"/>
            </a:xfrm>
          </p:grpSpPr>
          <p:sp>
            <p:nvSpPr>
              <p:cNvPr id="17" name="燕尾形 5"/>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8" name="燕尾形 6"/>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9" name="燕尾形 7"/>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graphicFrame>
        <p:nvGraphicFramePr>
          <p:cNvPr id="9" name="表格 8"/>
          <p:cNvGraphicFramePr/>
          <p:nvPr>
            <p:custDataLst>
              <p:tags r:id="rId1"/>
            </p:custDataLst>
            <p:extLst>
              <p:ext uri="{D42A27DB-BD31-4B8C-83A1-F6EECF244321}">
                <p14:modId xmlns:p14="http://schemas.microsoft.com/office/powerpoint/2010/main" val="3474405139"/>
              </p:ext>
            </p:extLst>
          </p:nvPr>
        </p:nvGraphicFramePr>
        <p:xfrm>
          <a:off x="1535293" y="1958269"/>
          <a:ext cx="6614142" cy="3723011"/>
        </p:xfrm>
        <a:graphic>
          <a:graphicData uri="http://schemas.openxmlformats.org/drawingml/2006/table">
            <a:tbl>
              <a:tblPr firstRow="1" bandRow="1">
                <a:tableStyleId>{5940675A-B579-460E-94D1-54222C63F5DA}</a:tableStyleId>
              </a:tblPr>
              <a:tblGrid>
                <a:gridCol w="2300325">
                  <a:extLst>
                    <a:ext uri="{9D8B030D-6E8A-4147-A177-3AD203B41FA5}">
                      <a16:colId xmlns:a16="http://schemas.microsoft.com/office/drawing/2014/main" val="20000"/>
                    </a:ext>
                  </a:extLst>
                </a:gridCol>
                <a:gridCol w="1896799">
                  <a:extLst>
                    <a:ext uri="{9D8B030D-6E8A-4147-A177-3AD203B41FA5}">
                      <a16:colId xmlns:a16="http://schemas.microsoft.com/office/drawing/2014/main" val="20001"/>
                    </a:ext>
                  </a:extLst>
                </a:gridCol>
                <a:gridCol w="2417018">
                  <a:extLst>
                    <a:ext uri="{9D8B030D-6E8A-4147-A177-3AD203B41FA5}">
                      <a16:colId xmlns:a16="http://schemas.microsoft.com/office/drawing/2014/main" val="20002"/>
                    </a:ext>
                  </a:extLst>
                </a:gridCol>
              </a:tblGrid>
              <a:tr h="465456">
                <a:tc>
                  <a:txBody>
                    <a:bodyPr/>
                    <a:lstStyle/>
                    <a:p>
                      <a:pPr algn="ctr">
                        <a:lnSpc>
                          <a:spcPct val="110000"/>
                        </a:lnSpc>
                        <a:buClrTx/>
                        <a:buSzTx/>
                        <a:buFontTx/>
                        <a:buNone/>
                      </a:pPr>
                      <a:r>
                        <a:rPr lang="zh-CN" altLang="en-US" sz="2400" b="1" dirty="0">
                          <a:latin typeface="微软雅黑" panose="020B0503020204020204" charset="-122"/>
                          <a:ea typeface="微软雅黑" panose="020B0503020204020204" charset="-122"/>
                          <a:cs typeface="微软雅黑" panose="020B0503020204020204" charset="-122"/>
                        </a:rPr>
                        <a:t>馆 室 名 称</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algn="ctr">
                        <a:lnSpc>
                          <a:spcPct val="110000"/>
                        </a:lnSpc>
                        <a:buClrTx/>
                        <a:buSzTx/>
                        <a:buFontTx/>
                        <a:buNone/>
                      </a:pPr>
                      <a:r>
                        <a:rPr lang="zh-CN" altLang="en-US" sz="2400" b="1" dirty="0">
                          <a:latin typeface="微软雅黑" panose="020B0503020204020204" charset="-122"/>
                          <a:ea typeface="微软雅黑" panose="020B0503020204020204" charset="-122"/>
                          <a:cs typeface="微软雅黑" panose="020B0503020204020204" charset="-122"/>
                        </a:rPr>
                        <a:t>开 放 时 间</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0876">
                <a:tc>
                  <a:txBody>
                    <a:bodyPr/>
                    <a:lstStyle/>
                    <a:p>
                      <a:pPr marL="0" algn="ctr" defTabSz="914400" rtl="0" eaLnBrk="1" latinLnBrk="0" hangingPunct="1">
                        <a:lnSpc>
                          <a:spcPct val="160000"/>
                        </a:lnSpc>
                        <a:buClrTx/>
                        <a:buSzTx/>
                        <a:buFontTx/>
                        <a:buNone/>
                      </a:pPr>
                      <a:r>
                        <a:rPr lang="zh-CN" altLang="en-US" sz="2000" b="0" kern="1200" dirty="0">
                          <a:solidFill>
                            <a:schemeClr val="tx1"/>
                          </a:solidFill>
                          <a:latin typeface="微软雅黑" panose="020B0503020204020204" charset="-122"/>
                          <a:ea typeface="微软雅黑" panose="020B0503020204020204" charset="-122"/>
                          <a:cs typeface="微软雅黑" panose="020B0503020204020204" charset="-122"/>
                        </a:rPr>
                        <a:t>学苑分馆</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60000"/>
                        </a:lnSpc>
                        <a:buClrTx/>
                        <a:buSzTx/>
                        <a:buFontTx/>
                        <a:buNone/>
                      </a:pPr>
                      <a:r>
                        <a:rPr lang="zh-CN" altLang="en-US" sz="2000" b="0" dirty="0">
                          <a:latin typeface="微软雅黑" panose="020B0503020204020204" charset="-122"/>
                          <a:ea typeface="微软雅黑" panose="020B0503020204020204" charset="-122"/>
                          <a:cs typeface="微软雅黑" panose="020B0503020204020204" charset="-122"/>
                        </a:rPr>
                        <a:t>周一至周日</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60000"/>
                        </a:lnSpc>
                        <a:buClrTx/>
                        <a:buSzTx/>
                        <a:buFontTx/>
                        <a:buNone/>
                      </a:pPr>
                      <a:r>
                        <a:rPr lang="zh-CN" altLang="en-US" sz="2000" b="0">
                          <a:latin typeface="微软雅黑" panose="020B0503020204020204" charset="-122"/>
                          <a:ea typeface="微软雅黑" panose="020B0503020204020204" charset="-122"/>
                          <a:cs typeface="微软雅黑" panose="020B0503020204020204" charset="-122"/>
                        </a:rPr>
                        <a:t>8:00-21:00</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2146">
                <a:tc>
                  <a:txBody>
                    <a:bodyPr/>
                    <a:lstStyle/>
                    <a:p>
                      <a:pPr marL="0" algn="ctr" defTabSz="914400" rtl="0" eaLnBrk="1" latinLnBrk="0" hangingPunct="1">
                        <a:lnSpc>
                          <a:spcPct val="160000"/>
                        </a:lnSpc>
                        <a:buClrTx/>
                        <a:buSzTx/>
                        <a:buFontTx/>
                        <a:buNone/>
                      </a:pPr>
                      <a:r>
                        <a:rPr lang="zh-CN" altLang="en-US" sz="2000" b="0" kern="1200" dirty="0">
                          <a:solidFill>
                            <a:schemeClr val="tx1"/>
                          </a:solidFill>
                          <a:latin typeface="微软雅黑" panose="020B0503020204020204" charset="-122"/>
                          <a:ea typeface="微软雅黑" panose="020B0503020204020204" charset="-122"/>
                          <a:cs typeface="微软雅黑" panose="020B0503020204020204" charset="-122"/>
                        </a:rPr>
                        <a:t>凌曦分馆</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60000"/>
                        </a:lnSpc>
                        <a:buClrTx/>
                        <a:buSzTx/>
                        <a:buFontTx/>
                        <a:buNone/>
                      </a:pPr>
                      <a:r>
                        <a:rPr lang="zh-CN" altLang="en-US" sz="2000" b="0" dirty="0">
                          <a:latin typeface="微软雅黑" panose="020B0503020204020204" charset="-122"/>
                          <a:ea typeface="微软雅黑" panose="020B0503020204020204" charset="-122"/>
                          <a:cs typeface="微软雅黑" panose="020B0503020204020204" charset="-122"/>
                        </a:rPr>
                        <a:t>周一至周日</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60000"/>
                        </a:lnSpc>
                        <a:buClrTx/>
                        <a:buSzTx/>
                        <a:buFontTx/>
                        <a:buNone/>
                      </a:pPr>
                      <a:r>
                        <a:rPr lang="zh-CN" altLang="en-US" sz="2000" b="0" dirty="0">
                          <a:latin typeface="微软雅黑" panose="020B0503020204020204" charset="-122"/>
                          <a:ea typeface="微软雅黑" panose="020B0503020204020204" charset="-122"/>
                          <a:cs typeface="微软雅黑" panose="020B0503020204020204" charset="-122"/>
                        </a:rPr>
                        <a:t>8:00-21:00</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1511">
                <a:tc>
                  <a:txBody>
                    <a:bodyPr/>
                    <a:lstStyle/>
                    <a:p>
                      <a:pPr marL="0" algn="ctr" defTabSz="914400" rtl="0" eaLnBrk="1" latinLnBrk="0" hangingPunct="1">
                        <a:lnSpc>
                          <a:spcPct val="160000"/>
                        </a:lnSpc>
                        <a:buClrTx/>
                        <a:buSzTx/>
                        <a:buFontTx/>
                        <a:buNone/>
                      </a:pPr>
                      <a:r>
                        <a:rPr lang="zh-CN" altLang="en-US" sz="2000" b="0" kern="1200" dirty="0">
                          <a:solidFill>
                            <a:schemeClr val="tx1"/>
                          </a:solidFill>
                          <a:latin typeface="微软雅黑" panose="020B0503020204020204" charset="-122"/>
                          <a:ea typeface="微软雅黑" panose="020B0503020204020204" charset="-122"/>
                          <a:cs typeface="微软雅黑" panose="020B0503020204020204" charset="-122"/>
                        </a:rPr>
                        <a:t>西区分馆</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60000"/>
                        </a:lnSpc>
                        <a:buClrTx/>
                        <a:buSzTx/>
                        <a:buFontTx/>
                        <a:buNone/>
                      </a:pPr>
                      <a:r>
                        <a:rPr lang="zh-CN" altLang="en-US" sz="2000" b="0" dirty="0">
                          <a:latin typeface="微软雅黑" panose="020B0503020204020204" charset="-122"/>
                          <a:ea typeface="微软雅黑" panose="020B0503020204020204" charset="-122"/>
                          <a:cs typeface="微软雅黑" panose="020B0503020204020204" charset="-122"/>
                        </a:rPr>
                        <a:t>周一至周日</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60000"/>
                        </a:lnSpc>
                        <a:buClrTx/>
                        <a:buSzTx/>
                        <a:buFontTx/>
                        <a:buNone/>
                      </a:pPr>
                      <a:r>
                        <a:rPr lang="zh-CN" altLang="en-US" sz="2000" b="0" dirty="0">
                          <a:latin typeface="微软雅黑" panose="020B0503020204020204" charset="-122"/>
                          <a:ea typeface="微软雅黑" panose="020B0503020204020204" charset="-122"/>
                          <a:cs typeface="微软雅黑" panose="020B0503020204020204" charset="-122"/>
                        </a:rPr>
                        <a:t>8:00-21:00</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1511">
                <a:tc>
                  <a:txBody>
                    <a:bodyPr/>
                    <a:lstStyle/>
                    <a:p>
                      <a:pPr marL="0" algn="ctr" defTabSz="914400" rtl="0" eaLnBrk="1" latinLnBrk="0" hangingPunct="1">
                        <a:lnSpc>
                          <a:spcPct val="160000"/>
                        </a:lnSpc>
                        <a:buClrTx/>
                        <a:buSzTx/>
                        <a:buFontTx/>
                        <a:buNone/>
                      </a:pPr>
                      <a:r>
                        <a:rPr lang="zh-CN" altLang="en-US" sz="2000" b="0" kern="1200" dirty="0">
                          <a:solidFill>
                            <a:schemeClr val="tx1"/>
                          </a:solidFill>
                          <a:latin typeface="微软雅黑" panose="020B0503020204020204" charset="-122"/>
                          <a:ea typeface="微软雅黑" panose="020B0503020204020204" charset="-122"/>
                          <a:cs typeface="微软雅黑" panose="020B0503020204020204" charset="-122"/>
                        </a:rPr>
                        <a:t>期刊阅览室</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60000"/>
                        </a:lnSpc>
                        <a:buClrTx/>
                        <a:buSzTx/>
                        <a:buFontTx/>
                        <a:buNone/>
                      </a:pPr>
                      <a:r>
                        <a:rPr lang="zh-CN" altLang="en-US" sz="2000" b="0" dirty="0">
                          <a:latin typeface="微软雅黑" panose="020B0503020204020204" charset="-122"/>
                          <a:ea typeface="微软雅黑" panose="020B0503020204020204" charset="-122"/>
                          <a:cs typeface="微软雅黑" panose="020B0503020204020204" charset="-122"/>
                        </a:rPr>
                        <a:t>周一至周五</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60000"/>
                        </a:lnSpc>
                        <a:buClrTx/>
                        <a:buSzTx/>
                        <a:buFontTx/>
                        <a:buNone/>
                      </a:pPr>
                      <a:r>
                        <a:rPr lang="zh-CN" altLang="en-US" sz="2000" b="0" dirty="0">
                          <a:latin typeface="微软雅黑" panose="020B0503020204020204" charset="-122"/>
                          <a:ea typeface="微软雅黑" panose="020B0503020204020204" charset="-122"/>
                          <a:cs typeface="微软雅黑" panose="020B0503020204020204" charset="-122"/>
                        </a:rPr>
                        <a:t>8:00-</a:t>
                      </a:r>
                      <a:r>
                        <a:rPr lang="en-US" altLang="zh-CN" sz="2000" b="0" dirty="0">
                          <a:latin typeface="微软雅黑" panose="020B0503020204020204" charset="-122"/>
                          <a:ea typeface="微软雅黑" panose="020B0503020204020204" charset="-122"/>
                          <a:cs typeface="微软雅黑" panose="020B0503020204020204" charset="-122"/>
                        </a:rPr>
                        <a:t>17</a:t>
                      </a:r>
                      <a:r>
                        <a:rPr lang="zh-CN" altLang="en-US" sz="2000" b="0" dirty="0">
                          <a:latin typeface="微软雅黑" panose="020B0503020204020204" charset="-122"/>
                          <a:ea typeface="微软雅黑" panose="020B0503020204020204" charset="-122"/>
                          <a:cs typeface="微软雅黑" panose="020B0503020204020204" charset="-122"/>
                        </a:rPr>
                        <a:t>:00</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1511">
                <a:tc>
                  <a:txBody>
                    <a:bodyPr/>
                    <a:lstStyle/>
                    <a:p>
                      <a:pPr marL="0" algn="ctr" defTabSz="914400" rtl="0" eaLnBrk="1" latinLnBrk="0" hangingPunct="1">
                        <a:lnSpc>
                          <a:spcPct val="160000"/>
                        </a:lnSpc>
                        <a:buClrTx/>
                        <a:buSzTx/>
                        <a:buFontTx/>
                        <a:buNone/>
                      </a:pPr>
                      <a:r>
                        <a:rPr lang="zh-CN" altLang="en-US" sz="2000" b="0" kern="1200" dirty="0">
                          <a:solidFill>
                            <a:schemeClr val="tx1"/>
                          </a:solidFill>
                          <a:latin typeface="微软雅黑" panose="020B0503020204020204" charset="-122"/>
                          <a:ea typeface="微软雅黑" panose="020B0503020204020204" charset="-122"/>
                          <a:cs typeface="微软雅黑" panose="020B0503020204020204" charset="-122"/>
                        </a:rPr>
                        <a:t>光谷东分馆</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60000"/>
                        </a:lnSpc>
                        <a:buClrTx/>
                        <a:buSzTx/>
                        <a:buFontTx/>
                        <a:buNone/>
                      </a:pPr>
                      <a:r>
                        <a:rPr lang="zh-CN" altLang="en-US" sz="2000" b="0" dirty="0">
                          <a:latin typeface="微软雅黑" panose="020B0503020204020204" charset="-122"/>
                          <a:ea typeface="微软雅黑" panose="020B0503020204020204" charset="-122"/>
                          <a:cs typeface="微软雅黑" panose="020B0503020204020204" charset="-122"/>
                        </a:rPr>
                        <a:t>周一至周日</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60000"/>
                        </a:lnSpc>
                        <a:buClrTx/>
                        <a:buSzTx/>
                        <a:buFontTx/>
                        <a:buNone/>
                      </a:pPr>
                      <a:r>
                        <a:rPr lang="en-US" altLang="zh-CN" sz="2000" b="0" dirty="0">
                          <a:latin typeface="微软雅黑" panose="020B0503020204020204" charset="-122"/>
                          <a:ea typeface="微软雅黑" panose="020B0503020204020204" charset="-122"/>
                          <a:cs typeface="微软雅黑" panose="020B0503020204020204" charset="-122"/>
                        </a:rPr>
                        <a:t>8:00-20:00</a:t>
                      </a:r>
                      <a:endParaRPr lang="zh-CN" altLang="en-US" sz="2000" b="0" dirty="0">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 name="文本框 9"/>
          <p:cNvSpPr txBox="1"/>
          <p:nvPr/>
        </p:nvSpPr>
        <p:spPr>
          <a:xfrm>
            <a:off x="1374778" y="5813425"/>
            <a:ext cx="7152920" cy="400110"/>
          </a:xfrm>
          <a:prstGeom prst="rect">
            <a:avLst/>
          </a:prstGeom>
          <a:noFill/>
        </p:spPr>
        <p:txBody>
          <a:bodyPr wrap="none" rtlCol="0">
            <a:spAutoFit/>
          </a:bodyPr>
          <a:lstStyle/>
          <a:p>
            <a:r>
              <a:rPr lang="zh-CN" altLang="en-US" sz="2000" b="1" dirty="0">
                <a:solidFill>
                  <a:srgbClr val="FF0000"/>
                </a:solidFill>
              </a:rPr>
              <a:t>备注：如有调整，请随时关注图书馆网站和图书馆微信公众号</a:t>
            </a:r>
          </a:p>
        </p:txBody>
      </p:sp>
      <p:graphicFrame>
        <p:nvGraphicFramePr>
          <p:cNvPr id="2" name="表格 1">
            <a:extLst>
              <a:ext uri="{FF2B5EF4-FFF2-40B4-BE49-F238E27FC236}">
                <a16:creationId xmlns:a16="http://schemas.microsoft.com/office/drawing/2014/main" id="{AFD3DE68-DEF1-4398-AFB0-D458DC2BC9EF}"/>
              </a:ext>
            </a:extLst>
          </p:cNvPr>
          <p:cNvGraphicFramePr>
            <a:graphicFrameLocks noGrp="1"/>
          </p:cNvGraphicFramePr>
          <p:nvPr>
            <p:extLst>
              <p:ext uri="{D42A27DB-BD31-4B8C-83A1-F6EECF244321}">
                <p14:modId xmlns:p14="http://schemas.microsoft.com/office/powerpoint/2010/main" val="1633664439"/>
              </p:ext>
            </p:extLst>
          </p:nvPr>
        </p:nvGraphicFramePr>
        <p:xfrm>
          <a:off x="8149435" y="1958264"/>
          <a:ext cx="2778097" cy="3723011"/>
        </p:xfrm>
        <a:graphic>
          <a:graphicData uri="http://schemas.openxmlformats.org/drawingml/2006/table">
            <a:tbl>
              <a:tblPr/>
              <a:tblGrid>
                <a:gridCol w="2778097">
                  <a:extLst>
                    <a:ext uri="{9D8B030D-6E8A-4147-A177-3AD203B41FA5}">
                      <a16:colId xmlns:a16="http://schemas.microsoft.com/office/drawing/2014/main" val="2969573869"/>
                    </a:ext>
                  </a:extLst>
                </a:gridCol>
              </a:tblGrid>
              <a:tr h="470240">
                <a:tc>
                  <a:txBody>
                    <a:bodyPr/>
                    <a:lstStyle/>
                    <a:p>
                      <a:pPr marL="0" algn="ctr" defTabSz="914400" rtl="0" eaLnBrk="1" latinLnBrk="0" hangingPunct="1">
                        <a:lnSpc>
                          <a:spcPct val="110000"/>
                        </a:lnSpc>
                        <a:buClrTx/>
                        <a:buSzTx/>
                        <a:buFontTx/>
                        <a:buNone/>
                      </a:pPr>
                      <a:r>
                        <a:rPr lang="zh-CN" altLang="en-US" sz="2400" b="1" kern="1200" dirty="0">
                          <a:solidFill>
                            <a:schemeClr val="tx1"/>
                          </a:solidFill>
                          <a:latin typeface="微软雅黑" panose="020B0503020204020204" charset="-122"/>
                          <a:ea typeface="微软雅黑" panose="020B0503020204020204" charset="-122"/>
                        </a:rPr>
                        <a:t>地 点</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0900615"/>
                  </a:ext>
                </a:extLst>
              </a:tr>
              <a:tr h="641311">
                <a:tc>
                  <a:txBody>
                    <a:bodyPr/>
                    <a:lstStyle/>
                    <a:p>
                      <a:pPr marL="0" algn="ctr" defTabSz="914400" rtl="0" eaLnBrk="1" latinLnBrk="0" hangingPunct="1">
                        <a:lnSpc>
                          <a:spcPct val="160000"/>
                        </a:lnSpc>
                        <a:buClrTx/>
                        <a:buSzTx/>
                        <a:buFontTx/>
                        <a:buNone/>
                      </a:pPr>
                      <a:r>
                        <a:rPr lang="zh-CN" altLang="en-US" sz="2000" b="0" kern="1200" dirty="0">
                          <a:solidFill>
                            <a:schemeClr val="tx1"/>
                          </a:solidFill>
                          <a:latin typeface="微软雅黑" panose="020B0503020204020204" charset="-122"/>
                          <a:ea typeface="微软雅黑" panose="020B0503020204020204" charset="-122"/>
                        </a:rPr>
                        <a:t>东一食堂旁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5269067"/>
                  </a:ext>
                </a:extLst>
              </a:tr>
              <a:tr h="659633">
                <a:tc>
                  <a:txBody>
                    <a:bodyPr/>
                    <a:lstStyle/>
                    <a:p>
                      <a:pPr marL="0" algn="ctr" defTabSz="914400" rtl="0" eaLnBrk="1" latinLnBrk="0" hangingPunct="1">
                        <a:lnSpc>
                          <a:spcPct val="160000"/>
                        </a:lnSpc>
                        <a:buClrTx/>
                        <a:buSzTx/>
                        <a:buFontTx/>
                        <a:buNone/>
                      </a:pPr>
                      <a:r>
                        <a:rPr lang="zh-CN" altLang="en-US" sz="2000" b="0" kern="1200" dirty="0">
                          <a:solidFill>
                            <a:schemeClr val="tx1"/>
                          </a:solidFill>
                          <a:latin typeface="微软雅黑" panose="020B0503020204020204" charset="-122"/>
                          <a:ea typeface="微软雅黑" panose="020B0503020204020204" charset="-122"/>
                        </a:rPr>
                        <a:t>原纺服学院展厅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3920857"/>
                  </a:ext>
                </a:extLst>
              </a:tr>
              <a:tr h="651149">
                <a:tc>
                  <a:txBody>
                    <a:bodyPr/>
                    <a:lstStyle/>
                    <a:p>
                      <a:pPr marL="0" algn="ctr" defTabSz="914400" rtl="0" eaLnBrk="1" latinLnBrk="0" hangingPunct="1">
                        <a:lnSpc>
                          <a:spcPct val="160000"/>
                        </a:lnSpc>
                        <a:buClrTx/>
                        <a:buSzTx/>
                        <a:buFontTx/>
                        <a:buNone/>
                      </a:pPr>
                      <a:r>
                        <a:rPr lang="zh-CN" altLang="en-US" sz="2000" b="0" kern="1200" dirty="0">
                          <a:solidFill>
                            <a:schemeClr val="tx1"/>
                          </a:solidFill>
                          <a:latin typeface="微软雅黑" panose="020B0503020204020204" charset="-122"/>
                          <a:ea typeface="微软雅黑" panose="020B0503020204020204" charset="-122"/>
                          <a:cs typeface="+mn-cs"/>
                        </a:rPr>
                        <a:t>艺术学院自主学习室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9306390"/>
                  </a:ext>
                </a:extLst>
              </a:tr>
              <a:tr h="645791">
                <a:tc>
                  <a:txBody>
                    <a:bodyPr/>
                    <a:lstStyle/>
                    <a:p>
                      <a:pPr marL="0" algn="ctr" defTabSz="914400" rtl="0" eaLnBrk="1" latinLnBrk="0" hangingPunct="1">
                        <a:lnSpc>
                          <a:spcPct val="160000"/>
                        </a:lnSpc>
                        <a:buClrTx/>
                        <a:buSzTx/>
                        <a:buFontTx/>
                        <a:buNone/>
                      </a:pPr>
                      <a:r>
                        <a:rPr lang="zh-CN" altLang="en-US" sz="2000" b="0" kern="1200" dirty="0">
                          <a:solidFill>
                            <a:schemeClr val="tx1"/>
                          </a:solidFill>
                          <a:latin typeface="微软雅黑" panose="020B0503020204020204" charset="-122"/>
                          <a:ea typeface="微软雅黑" panose="020B0503020204020204" charset="-122"/>
                          <a:cs typeface="+mn-cs"/>
                        </a:rPr>
                        <a:t>建筑学院一楼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7546043"/>
                  </a:ext>
                </a:extLst>
              </a:tr>
              <a:tr h="654887">
                <a:tc>
                  <a:txBody>
                    <a:bodyPr/>
                    <a:lstStyle/>
                    <a:p>
                      <a:pPr marL="0" algn="ctr" defTabSz="914400" rtl="0" eaLnBrk="1" latinLnBrk="0" hangingPunct="1">
                        <a:lnSpc>
                          <a:spcPct val="160000"/>
                        </a:lnSpc>
                        <a:buClrTx/>
                        <a:buSzTx/>
                        <a:buFontTx/>
                        <a:buNone/>
                      </a:pPr>
                      <a:r>
                        <a:rPr lang="zh-CN" altLang="en-US" sz="2000" b="0" kern="1200" dirty="0">
                          <a:solidFill>
                            <a:schemeClr val="tx1"/>
                          </a:solidFill>
                          <a:latin typeface="微软雅黑" panose="020B0503020204020204" charset="-122"/>
                          <a:ea typeface="微软雅黑" panose="020B0503020204020204" charset="-122"/>
                          <a:cs typeface="+mn-cs"/>
                        </a:rPr>
                        <a:t>光谷东校区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extLst>
                  <a:ext uri="{0D108BD9-81ED-4DB2-BD59-A6C34878D82A}">
                    <a16:rowId xmlns:a16="http://schemas.microsoft.com/office/drawing/2014/main" val="1796207569"/>
                  </a:ext>
                </a:extLst>
              </a:tr>
            </a:tbl>
          </a:graphicData>
        </a:graphic>
      </p:graphicFrame>
    </p:spTree>
  </p:cSld>
  <p:clrMapOvr>
    <a:masterClrMapping/>
  </p:clrMapOvr>
  <p:transition spd="slow" advTm="5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488297" y="389892"/>
            <a:ext cx="4880467" cy="558603"/>
            <a:chOff x="4361" y="224"/>
            <a:chExt cx="5679" cy="650"/>
          </a:xfrm>
        </p:grpSpPr>
        <p:sp>
          <p:nvSpPr>
            <p:cNvPr id="7" name="圆角矩形 6"/>
            <p:cNvSpPr/>
            <p:nvPr/>
          </p:nvSpPr>
          <p:spPr>
            <a:xfrm>
              <a:off x="5499" y="224"/>
              <a:ext cx="3401" cy="61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8" name="组合 7"/>
            <p:cNvGrpSpPr/>
            <p:nvPr/>
          </p:nvGrpSpPr>
          <p:grpSpPr>
            <a:xfrm>
              <a:off x="9326" y="404"/>
              <a:ext cx="714" cy="255"/>
              <a:chOff x="264939" y="188640"/>
              <a:chExt cx="604358" cy="216024"/>
            </a:xfrm>
          </p:grpSpPr>
          <p:sp>
            <p:nvSpPr>
              <p:cNvPr id="11" name="燕尾形 10"/>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2" name="燕尾形 11"/>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4" name="燕尾形 13"/>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15" name="文本框 9"/>
            <p:cNvSpPr txBox="1"/>
            <p:nvPr/>
          </p:nvSpPr>
          <p:spPr>
            <a:xfrm>
              <a:off x="5361" y="312"/>
              <a:ext cx="3471" cy="562"/>
            </a:xfrm>
            <a:prstGeom prst="rect">
              <a:avLst/>
            </a:prstGeom>
            <a:noFill/>
          </p:spPr>
          <p:txBody>
            <a:bodyPr wrap="square" lIns="51422" tIns="25711" rIns="51422" bIns="25711" rtlCol="0">
              <a:spAutoFit/>
            </a:bodyPr>
            <a:lstStyle/>
            <a:p>
              <a:pPr marL="0" lvl="1" algn="ctr"/>
              <a:r>
                <a:rPr lang="zh-CN" altLang="en-US" sz="2800" dirty="0">
                  <a:latin typeface="方正毡笔黑简体" panose="03000509000000000000" charset="-122"/>
                  <a:ea typeface="方正毡笔黑简体" panose="03000509000000000000" charset="-122"/>
                  <a:sym typeface="+mn-ea"/>
                </a:rPr>
                <a:t>（四）、入馆须知</a:t>
              </a:r>
            </a:p>
          </p:txBody>
        </p:sp>
        <p:grpSp>
          <p:nvGrpSpPr>
            <p:cNvPr id="16" name="组合 15"/>
            <p:cNvGrpSpPr/>
            <p:nvPr/>
          </p:nvGrpSpPr>
          <p:grpSpPr>
            <a:xfrm rot="10800000">
              <a:off x="4361" y="404"/>
              <a:ext cx="714" cy="255"/>
              <a:chOff x="264939" y="188640"/>
              <a:chExt cx="604358" cy="216024"/>
            </a:xfrm>
          </p:grpSpPr>
          <p:sp>
            <p:nvSpPr>
              <p:cNvPr id="17" name="燕尾形 5"/>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8" name="燕尾形 6"/>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9" name="燕尾形 7"/>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sp>
        <p:nvSpPr>
          <p:cNvPr id="100" name="文本框 99"/>
          <p:cNvSpPr txBox="1"/>
          <p:nvPr/>
        </p:nvSpPr>
        <p:spPr>
          <a:xfrm>
            <a:off x="2862187" y="1736725"/>
            <a:ext cx="6451600" cy="1754326"/>
          </a:xfrm>
          <a:prstGeom prst="rect">
            <a:avLst/>
          </a:prstGeom>
          <a:noFill/>
          <a:ln w="9525">
            <a:noFill/>
          </a:ln>
        </p:spPr>
        <p:txBody>
          <a:bodyPr wrap="square">
            <a:spAutoFit/>
          </a:bodyPr>
          <a:lstStyle/>
          <a:p>
            <a:pPr algn="l">
              <a:lnSpc>
                <a:spcPct val="150000"/>
              </a:lnSpc>
              <a:buClrTx/>
              <a:buSzTx/>
              <a:buFontTx/>
            </a:pPr>
            <a:r>
              <a:rPr lang="zh-CN" altLang="en-US" sz="2000" b="0" dirty="0">
                <a:latin typeface="微软雅黑" panose="020B0503020204020204" charset="-122"/>
                <a:ea typeface="微软雅黑" panose="020B0503020204020204" charset="-122"/>
                <a:cs typeface="微软雅黑" panose="020B0503020204020204" charset="-122"/>
              </a:rPr>
              <a:t>本馆读者证即为校园一卡通，在图书馆要凭读者证借还书。</a:t>
            </a:r>
          </a:p>
          <a:p>
            <a:pPr algn="l">
              <a:buClrTx/>
              <a:buSzTx/>
              <a:buFontTx/>
            </a:pPr>
            <a:endParaRPr lang="zh-CN" altLang="en-US" sz="2400" b="0" dirty="0">
              <a:latin typeface="微软雅黑" panose="020B0503020204020204" charset="-122"/>
              <a:ea typeface="微软雅黑" panose="020B0503020204020204" charset="-122"/>
              <a:cs typeface="微软雅黑" panose="020B0503020204020204" charset="-122"/>
            </a:endParaRPr>
          </a:p>
          <a:p>
            <a:pPr algn="l">
              <a:buClrTx/>
              <a:buSzTx/>
              <a:buFontTx/>
            </a:pPr>
            <a:endParaRPr lang="zh-CN" altLang="en-US" sz="2400" dirty="0">
              <a:latin typeface="微软雅黑" panose="020B0503020204020204" charset="-122"/>
              <a:ea typeface="微软雅黑" panose="020B0503020204020204" charset="-122"/>
              <a:cs typeface="微软雅黑" panose="020B0503020204020204"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06" y="2930413"/>
            <a:ext cx="2469476" cy="3624038"/>
          </a:xfrm>
          <a:prstGeom prst="rect">
            <a:avLst/>
          </a:prstGeom>
        </p:spPr>
      </p:pic>
      <p:sp>
        <p:nvSpPr>
          <p:cNvPr id="13" name="Freeform 56"/>
          <p:cNvSpPr/>
          <p:nvPr/>
        </p:nvSpPr>
        <p:spPr bwMode="auto">
          <a:xfrm>
            <a:off x="2690498" y="1562104"/>
            <a:ext cx="6570345" cy="1292225"/>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accent5">
              <a:lumMod val="7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
        <p:nvSpPr>
          <p:cNvPr id="20" name="文本框 19"/>
          <p:cNvSpPr txBox="1"/>
          <p:nvPr/>
        </p:nvSpPr>
        <p:spPr>
          <a:xfrm>
            <a:off x="3190876" y="4413417"/>
            <a:ext cx="8604251" cy="1323439"/>
          </a:xfrm>
          <a:prstGeom prst="rect">
            <a:avLst/>
          </a:prstGeom>
          <a:noFill/>
        </p:spPr>
        <p:txBody>
          <a:bodyPr wrap="square" rtlCol="0">
            <a:spAutoFit/>
          </a:bodyPr>
          <a:lstStyle/>
          <a:p>
            <a:pPr>
              <a:lnSpc>
                <a:spcPct val="200000"/>
              </a:lnSpc>
            </a:pPr>
            <a:r>
              <a:rPr lang="zh-CN" altLang="en-US" sz="2000" dirty="0">
                <a:latin typeface="微软雅黑" panose="020B0503020204020204" charset="-122"/>
                <a:ea typeface="微软雅黑" panose="020B0503020204020204" charset="-122"/>
                <a:cs typeface="微软雅黑" panose="020B0503020204020204" charset="-122"/>
              </a:rPr>
              <a:t>微信图书馆与“统一检索平台”账号为</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一卡通卡号</a:t>
            </a:r>
            <a:r>
              <a:rPr lang="zh-CN" altLang="en-US" sz="2000" dirty="0">
                <a:latin typeface="微软雅黑" panose="020B0503020204020204" charset="-122"/>
                <a:ea typeface="微软雅黑" panose="020B0503020204020204" charset="-122"/>
                <a:cs typeface="微软雅黑" panose="020B0503020204020204" charset="-122"/>
              </a:rPr>
              <a:t>，初始密码均为</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rPr>
              <a:t>@</a:t>
            </a:r>
            <a:r>
              <a:rPr lang="en-US" altLang="zh-CN" sz="2000" b="1" dirty="0" err="1">
                <a:solidFill>
                  <a:srgbClr val="FF0000"/>
                </a:solidFill>
                <a:latin typeface="微软雅黑" panose="020B0503020204020204" charset="-122"/>
                <a:ea typeface="微软雅黑" panose="020B0503020204020204" charset="-122"/>
                <a:cs typeface="微软雅黑" panose="020B0503020204020204" charset="-122"/>
              </a:rPr>
              <a:t>Wtcedu</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一卡通卡号</a:t>
            </a:r>
            <a:r>
              <a:rPr lang="zh-CN" altLang="en-US" sz="2000" dirty="0">
                <a:latin typeface="微软雅黑" panose="020B0503020204020204" charset="-122"/>
                <a:ea typeface="微软雅黑" panose="020B0503020204020204" charset="-122"/>
                <a:cs typeface="微软雅黑" panose="020B0503020204020204" charset="-122"/>
              </a:rPr>
              <a:t>，请及时修改密码。</a:t>
            </a:r>
          </a:p>
        </p:txBody>
      </p:sp>
      <p:sp>
        <p:nvSpPr>
          <p:cNvPr id="21" name="Freeform 56"/>
          <p:cNvSpPr/>
          <p:nvPr/>
        </p:nvSpPr>
        <p:spPr bwMode="auto">
          <a:xfrm>
            <a:off x="2734947" y="3879850"/>
            <a:ext cx="9060180" cy="2202180"/>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accent5">
              <a:lumMod val="7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Tree>
  </p:cSld>
  <p:clrMapOvr>
    <a:masterClrMapping/>
  </p:clrMapOvr>
  <p:transition spd="slow" advTm="5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noEditPoints="1"/>
          </p:cNvSpPr>
          <p:nvPr/>
        </p:nvSpPr>
        <p:spPr bwMode="auto">
          <a:xfrm rot="169628">
            <a:off x="1392127" y="1333535"/>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69" name="Freeform 5"/>
          <p:cNvSpPr>
            <a:spLocks noEditPoints="1"/>
          </p:cNvSpPr>
          <p:nvPr/>
        </p:nvSpPr>
        <p:spPr bwMode="auto">
          <a:xfrm rot="169628">
            <a:off x="4994841" y="1997284"/>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1" name="Freeform 5"/>
          <p:cNvSpPr>
            <a:spLocks noEditPoints="1"/>
          </p:cNvSpPr>
          <p:nvPr/>
        </p:nvSpPr>
        <p:spPr bwMode="auto">
          <a:xfrm rot="169628">
            <a:off x="9066691" y="1166621"/>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1" name="任意多边形 10"/>
          <p:cNvSpPr/>
          <p:nvPr/>
        </p:nvSpPr>
        <p:spPr>
          <a:xfrm>
            <a:off x="2216572" y="1171368"/>
            <a:ext cx="7750629" cy="901881"/>
          </a:xfrm>
          <a:custGeom>
            <a:avLst/>
            <a:gdLst>
              <a:gd name="connsiteX0" fmla="*/ 0 w 7750629"/>
              <a:gd name="connsiteY0" fmla="*/ 174172 h 901881"/>
              <a:gd name="connsiteX1" fmla="*/ 2627086 w 7750629"/>
              <a:gd name="connsiteY1" fmla="*/ 899886 h 901881"/>
              <a:gd name="connsiteX2" fmla="*/ 5341257 w 7750629"/>
              <a:gd name="connsiteY2" fmla="*/ 377372 h 901881"/>
              <a:gd name="connsiteX3" fmla="*/ 7750629 w 7750629"/>
              <a:gd name="connsiteY3" fmla="*/ 0 h 901881"/>
            </a:gdLst>
            <a:ahLst/>
            <a:cxnLst>
              <a:cxn ang="0">
                <a:pos x="connsiteX0" y="connsiteY0"/>
              </a:cxn>
              <a:cxn ang="0">
                <a:pos x="connsiteX1" y="connsiteY1"/>
              </a:cxn>
              <a:cxn ang="0">
                <a:pos x="connsiteX2" y="connsiteY2"/>
              </a:cxn>
              <a:cxn ang="0">
                <a:pos x="connsiteX3" y="connsiteY3"/>
              </a:cxn>
            </a:cxnLst>
            <a:rect l="l" t="t" r="r" b="b"/>
            <a:pathLst>
              <a:path w="7750629" h="901881">
                <a:moveTo>
                  <a:pt x="0" y="174172"/>
                </a:moveTo>
                <a:cubicBezTo>
                  <a:pt x="868438" y="520095"/>
                  <a:pt x="1736877" y="866019"/>
                  <a:pt x="2627086" y="899886"/>
                </a:cubicBezTo>
                <a:cubicBezTo>
                  <a:pt x="3517295" y="933753"/>
                  <a:pt x="4487333" y="527353"/>
                  <a:pt x="5341257" y="377372"/>
                </a:cubicBezTo>
                <a:cubicBezTo>
                  <a:pt x="6195181" y="227391"/>
                  <a:pt x="7049105" y="152400"/>
                  <a:pt x="7750629" y="0"/>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文本框 71"/>
          <p:cNvSpPr txBox="1"/>
          <p:nvPr/>
        </p:nvSpPr>
        <p:spPr>
          <a:xfrm>
            <a:off x="1535918" y="1780859"/>
            <a:ext cx="1008609" cy="584775"/>
          </a:xfrm>
          <a:prstGeom prst="rect">
            <a:avLst/>
          </a:prstGeom>
          <a:noFill/>
        </p:spPr>
        <p:txBody>
          <a:bodyPr wrap="none" rtlCol="0">
            <a:spAutoFit/>
          </a:bodyPr>
          <a:lstStyle/>
          <a:p>
            <a:r>
              <a:rPr lang="zh-CN" altLang="en-US" sz="3200" b="1" dirty="0">
                <a:latin typeface="方正毡笔黑简体" panose="03000509000000000000" charset="-122"/>
                <a:ea typeface="方正毡笔黑简体" panose="03000509000000000000" charset="-122"/>
              </a:rPr>
              <a:t>使用</a:t>
            </a:r>
          </a:p>
        </p:txBody>
      </p:sp>
      <p:sp>
        <p:nvSpPr>
          <p:cNvPr id="73" name="文本框 72"/>
          <p:cNvSpPr txBox="1"/>
          <p:nvPr/>
        </p:nvSpPr>
        <p:spPr>
          <a:xfrm>
            <a:off x="5148135" y="2443944"/>
            <a:ext cx="1008609" cy="584775"/>
          </a:xfrm>
          <a:prstGeom prst="rect">
            <a:avLst/>
          </a:prstGeom>
          <a:noFill/>
        </p:spPr>
        <p:txBody>
          <a:bodyPr wrap="none" rtlCol="0">
            <a:spAutoFit/>
          </a:bodyPr>
          <a:lstStyle/>
          <a:p>
            <a:pPr algn="l">
              <a:buClrTx/>
              <a:buSzTx/>
              <a:buFontTx/>
            </a:pPr>
            <a:r>
              <a:rPr lang="zh-CN" altLang="en-US" sz="3200" b="1" dirty="0">
                <a:latin typeface="方正毡笔黑简体" panose="03000509000000000000" charset="-122"/>
                <a:ea typeface="方正毡笔黑简体" panose="03000509000000000000" charset="-122"/>
              </a:rPr>
              <a:t>遗失</a:t>
            </a:r>
          </a:p>
        </p:txBody>
      </p:sp>
      <p:sp>
        <p:nvSpPr>
          <p:cNvPr id="75" name="文本框 74"/>
          <p:cNvSpPr txBox="1"/>
          <p:nvPr/>
        </p:nvSpPr>
        <p:spPr>
          <a:xfrm>
            <a:off x="9200253" y="1634665"/>
            <a:ext cx="1008609" cy="584775"/>
          </a:xfrm>
          <a:prstGeom prst="rect">
            <a:avLst/>
          </a:prstGeom>
          <a:noFill/>
        </p:spPr>
        <p:txBody>
          <a:bodyPr wrap="none" rtlCol="0">
            <a:spAutoFit/>
          </a:bodyPr>
          <a:lstStyle/>
          <a:p>
            <a:pPr algn="l"/>
            <a:r>
              <a:rPr lang="zh-CN" altLang="en-US" sz="3200" b="1" dirty="0">
                <a:latin typeface="方正毡笔黑简体" panose="03000509000000000000" charset="-122"/>
                <a:ea typeface="方正毡笔黑简体" panose="03000509000000000000" charset="-122"/>
              </a:rPr>
              <a:t>注销</a:t>
            </a:r>
          </a:p>
        </p:txBody>
      </p:sp>
      <p:sp>
        <p:nvSpPr>
          <p:cNvPr id="76" name="文本框 75"/>
          <p:cNvSpPr txBox="1"/>
          <p:nvPr/>
        </p:nvSpPr>
        <p:spPr>
          <a:xfrm>
            <a:off x="500380" y="3000377"/>
            <a:ext cx="3373755" cy="3416320"/>
          </a:xfrm>
          <a:prstGeom prst="rect">
            <a:avLst/>
          </a:prstGeom>
          <a:noFill/>
        </p:spPr>
        <p:txBody>
          <a:bodyPr wrap="square" rtlCol="0">
            <a:spAutoFit/>
          </a:bodyPr>
          <a:lstStyle/>
          <a:p>
            <a:pPr algn="just">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一卡通只限本人使用, 不得转借他人。持他人一卡通借书者，持卡者和借卡者各暂停借书一个月。凡拾到他人一卡通借书，作偷书论处，并视情节轻重予以治安处罚。</a:t>
            </a:r>
          </a:p>
          <a:p>
            <a:pPr algn="l">
              <a:lnSpc>
                <a:spcPct val="150000"/>
              </a:lnSpc>
            </a:pPr>
            <a:endParaRPr lang="zh-CN" altLang="en-US" sz="2400" dirty="0">
              <a:latin typeface="微软雅黑" panose="020B0503020204020204" charset="-122"/>
              <a:ea typeface="微软雅黑" panose="020B0503020204020204" charset="-122"/>
              <a:cs typeface="微软雅黑" panose="020B0503020204020204" charset="-122"/>
            </a:endParaRPr>
          </a:p>
        </p:txBody>
      </p:sp>
      <p:sp>
        <p:nvSpPr>
          <p:cNvPr id="77" name="文本框 76"/>
          <p:cNvSpPr txBox="1"/>
          <p:nvPr/>
        </p:nvSpPr>
        <p:spPr>
          <a:xfrm>
            <a:off x="4133779" y="3546476"/>
            <a:ext cx="3480435" cy="1015663"/>
          </a:xfrm>
          <a:prstGeom prst="rect">
            <a:avLst/>
          </a:prstGeom>
          <a:noFill/>
        </p:spPr>
        <p:txBody>
          <a:bodyPr wrap="square" rtlCol="0">
            <a:spAutoFit/>
          </a:bodyPr>
          <a:lstStyle/>
          <a:p>
            <a:pPr algn="just">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读者遗失一卡通请立即到财务处补办。</a:t>
            </a:r>
          </a:p>
        </p:txBody>
      </p:sp>
      <p:sp>
        <p:nvSpPr>
          <p:cNvPr id="82" name="文本框 81"/>
          <p:cNvSpPr txBox="1"/>
          <p:nvPr/>
        </p:nvSpPr>
        <p:spPr>
          <a:xfrm>
            <a:off x="8200392" y="2893695"/>
            <a:ext cx="3602355" cy="1477328"/>
          </a:xfrm>
          <a:prstGeom prst="rect">
            <a:avLst/>
          </a:prstGeom>
          <a:noFill/>
        </p:spPr>
        <p:txBody>
          <a:bodyPr wrap="square" rtlCol="0">
            <a:spAutoFit/>
          </a:bodyPr>
          <a:lstStyle/>
          <a:p>
            <a:pPr algn="l">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本校师生离校时必须</a:t>
            </a:r>
            <a:r>
              <a:rPr lang="zh-CN" altLang="en-US" sz="2000" dirty="0">
                <a:latin typeface="微软雅黑" panose="020B0503020204020204" charset="-122"/>
                <a:ea typeface="微软雅黑" panose="020B0503020204020204" charset="-122"/>
                <a:cs typeface="微软雅黑" panose="020B0503020204020204" charset="-122"/>
                <a:sym typeface="+mn-ea"/>
              </a:rPr>
              <a:t>归还全部</a:t>
            </a:r>
            <a:r>
              <a:rPr lang="zh-CN" altLang="en-US" sz="2000" dirty="0">
                <a:latin typeface="微软雅黑" panose="020B0503020204020204" charset="-122"/>
                <a:ea typeface="微软雅黑" panose="020B0503020204020204" charset="-122"/>
                <a:cs typeface="微软雅黑" panose="020B0503020204020204" charset="-122"/>
              </a:rPr>
              <a:t>所借书刊，交清所欠罚款后方可在网上办理自助离校手续。</a:t>
            </a:r>
          </a:p>
        </p:txBody>
      </p:sp>
    </p:spTree>
  </p:cSld>
  <p:clrMapOvr>
    <a:masterClrMapping/>
  </p:clrMapOvr>
  <p:transition spd="slow" advTm="5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02056" y="1800861"/>
            <a:ext cx="9788525" cy="1200329"/>
          </a:xfrm>
          <a:prstGeom prst="rect">
            <a:avLst/>
          </a:prstGeom>
          <a:noFill/>
        </p:spPr>
        <p:txBody>
          <a:bodyPr wrap="square" rtlCol="0">
            <a:spAutoFit/>
          </a:bodyPr>
          <a:lstStyle/>
          <a:p>
            <a:pPr algn="l" fontAlgn="auto">
              <a:lnSpc>
                <a:spcPct val="150000"/>
              </a:lnSpc>
            </a:pPr>
            <a:r>
              <a:rPr lang="en-US" altLang="zh-CN" sz="2400">
                <a:latin typeface="微软雅黑" panose="020B0503020204020204" charset="-122"/>
                <a:ea typeface="微软雅黑" panose="020B0503020204020204" charset="-122"/>
                <a:cs typeface="微软雅黑" panose="020B0503020204020204" charset="-122"/>
              </a:rPr>
              <a:t>1</a:t>
            </a:r>
            <a:r>
              <a:rPr lang="zh-CN" altLang="en-US" sz="2400">
                <a:latin typeface="微软雅黑" panose="020B0503020204020204" charset="-122"/>
                <a:ea typeface="微软雅黑" panose="020B0503020204020204" charset="-122"/>
                <a:cs typeface="微软雅黑" panose="020B0503020204020204" charset="-122"/>
              </a:rPr>
              <a:t>. 注意文明礼貌，着装整洁，爱护图书馆公物，不要在馆内喧哗、大声打电话或出声读书，不要在馆内吸烟、乱丢垃圾，破坏书库内环境卫生。</a:t>
            </a:r>
          </a:p>
        </p:txBody>
      </p:sp>
      <p:grpSp>
        <p:nvGrpSpPr>
          <p:cNvPr id="10" name="组合 9"/>
          <p:cNvGrpSpPr/>
          <p:nvPr/>
        </p:nvGrpSpPr>
        <p:grpSpPr>
          <a:xfrm>
            <a:off x="1242457" y="3235325"/>
            <a:ext cx="9296400" cy="1779270"/>
            <a:chOff x="615" y="1463"/>
            <a:chExt cx="13135" cy="4568"/>
          </a:xfrm>
        </p:grpSpPr>
        <p:pic>
          <p:nvPicPr>
            <p:cNvPr id="6" name="Picture 8" descr="行为"/>
            <p:cNvPicPr>
              <a:picLocks noChangeAspect="1" noChangeArrowheads="1"/>
            </p:cNvPicPr>
            <p:nvPr/>
          </p:nvPicPr>
          <p:blipFill>
            <a:blip r:embed="rId2"/>
            <a:srcRect l="5518" t="5815" r="-5518" b="1689"/>
            <a:stretch>
              <a:fillRect/>
            </a:stretch>
          </p:blipFill>
          <p:spPr bwMode="auto">
            <a:xfrm>
              <a:off x="3879" y="1463"/>
              <a:ext cx="3230" cy="4569"/>
            </a:xfrm>
            <a:prstGeom prst="round2DiagRect">
              <a:avLst/>
            </a:prstGeom>
            <a:noFill/>
            <a:ln>
              <a:noFill/>
            </a:ln>
            <a:effectLst>
              <a:outerShdw blurRad="63500" dist="38100" dir="2700000" algn="tl" rotWithShape="0">
                <a:srgbClr val="000000">
                  <a:alpha val="39999"/>
                </a:srgbClr>
              </a:outerShdw>
            </a:effectLst>
          </p:spPr>
        </p:pic>
        <p:pic>
          <p:nvPicPr>
            <p:cNvPr id="9" name="Picture 8" descr="瞌睡"/>
            <p:cNvPicPr>
              <a:picLocks noChangeAspect="1" noChangeArrowheads="1"/>
            </p:cNvPicPr>
            <p:nvPr/>
          </p:nvPicPr>
          <p:blipFill>
            <a:blip r:embed="rId3"/>
            <a:srcRect l="9418" t="3547" r="5478" b="3885"/>
            <a:stretch>
              <a:fillRect/>
            </a:stretch>
          </p:blipFill>
          <p:spPr bwMode="auto">
            <a:xfrm>
              <a:off x="615" y="1463"/>
              <a:ext cx="3151" cy="4569"/>
            </a:xfrm>
            <a:prstGeom prst="round2DiagRect">
              <a:avLst/>
            </a:prstGeom>
            <a:noFill/>
            <a:ln>
              <a:noFill/>
            </a:ln>
            <a:effectLst>
              <a:outerShdw blurRad="63500" dist="38100" dir="2700000" algn="tl" rotWithShape="0">
                <a:srgbClr val="000000">
                  <a:alpha val="39999"/>
                </a:srgbClr>
              </a:outerShdw>
            </a:effectLst>
          </p:spPr>
        </p:pic>
        <p:pic>
          <p:nvPicPr>
            <p:cNvPr id="5" name="Picture 9" descr="剪"/>
            <p:cNvPicPr>
              <a:picLocks noChangeAspect="1" noChangeArrowheads="1"/>
            </p:cNvPicPr>
            <p:nvPr/>
          </p:nvPicPr>
          <p:blipFill>
            <a:blip r:embed="rId4"/>
            <a:srcRect l="-3508" t="1590" r="10638" b="2111"/>
            <a:stretch>
              <a:fillRect/>
            </a:stretch>
          </p:blipFill>
          <p:spPr bwMode="auto">
            <a:xfrm>
              <a:off x="6939" y="1463"/>
              <a:ext cx="3398" cy="4569"/>
            </a:xfrm>
            <a:prstGeom prst="round2DiagRect">
              <a:avLst/>
            </a:prstGeom>
            <a:noFill/>
            <a:ln>
              <a:noFill/>
            </a:ln>
            <a:effectLst>
              <a:outerShdw blurRad="63500" dist="38100" dir="2700000" algn="tl" rotWithShape="0">
                <a:srgbClr val="000000">
                  <a:alpha val="39999"/>
                </a:srgbClr>
              </a:outerShdw>
            </a:effectLst>
          </p:spPr>
        </p:pic>
        <p:pic>
          <p:nvPicPr>
            <p:cNvPr id="8" name="Picture 7" descr="衣衫"/>
            <p:cNvPicPr>
              <a:picLocks noChangeAspect="1" noChangeArrowheads="1"/>
            </p:cNvPicPr>
            <p:nvPr/>
          </p:nvPicPr>
          <p:blipFill>
            <a:blip r:embed="rId5"/>
            <a:srcRect l="5560" t="3285" r="14808" b="4764"/>
            <a:stretch>
              <a:fillRect/>
            </a:stretch>
          </p:blipFill>
          <p:spPr bwMode="auto">
            <a:xfrm>
              <a:off x="10522" y="1463"/>
              <a:ext cx="3228" cy="4568"/>
            </a:xfrm>
            <a:prstGeom prst="round2DiagRect">
              <a:avLst/>
            </a:prstGeom>
            <a:noFill/>
            <a:ln>
              <a:noFill/>
            </a:ln>
            <a:effectLst>
              <a:outerShdw blurRad="63500" dist="38100" dir="2700000" algn="tl" rotWithShape="0">
                <a:srgbClr val="000000">
                  <a:alpha val="39999"/>
                </a:srgbClr>
              </a:outerShdw>
            </a:effectLst>
          </p:spPr>
        </p:pic>
      </p:grpSp>
      <p:sp>
        <p:nvSpPr>
          <p:cNvPr id="4" name="文本框 3"/>
          <p:cNvSpPr txBox="1"/>
          <p:nvPr/>
        </p:nvSpPr>
        <p:spPr>
          <a:xfrm>
            <a:off x="1127760" y="2220595"/>
            <a:ext cx="9600565" cy="1014730"/>
          </a:xfrm>
          <a:prstGeom prst="rect">
            <a:avLst/>
          </a:prstGeom>
          <a:noFill/>
        </p:spPr>
        <p:txBody>
          <a:bodyPr wrap="square" rtlCol="0">
            <a:spAutoFit/>
          </a:bodyPr>
          <a:lstStyle/>
          <a:p>
            <a:pPr algn="l" fontAlgn="auto">
              <a:lnSpc>
                <a:spcPct val="150000"/>
              </a:lnSpc>
            </a:pPr>
            <a:endParaRPr lang="zh-CN" altLang="en-US" sz="2400">
              <a:latin typeface="微软雅黑" panose="020B0503020204020204" charset="-122"/>
              <a:ea typeface="微软雅黑" panose="020B0503020204020204" charset="-122"/>
              <a:cs typeface="微软雅黑" panose="020B0503020204020204" charset="-122"/>
            </a:endParaRPr>
          </a:p>
          <a:p>
            <a:endParaRPr lang="zh-CN" altLang="en-US" sz="2400">
              <a:latin typeface="微软雅黑" panose="020B0503020204020204" charset="-122"/>
              <a:ea typeface="微软雅黑" panose="020B0503020204020204" charset="-122"/>
              <a:cs typeface="微软雅黑" panose="020B0503020204020204" charset="-122"/>
            </a:endParaRPr>
          </a:p>
        </p:txBody>
      </p:sp>
      <p:grpSp>
        <p:nvGrpSpPr>
          <p:cNvPr id="2" name="组合 1"/>
          <p:cNvGrpSpPr/>
          <p:nvPr/>
        </p:nvGrpSpPr>
        <p:grpSpPr>
          <a:xfrm>
            <a:off x="3488297" y="565152"/>
            <a:ext cx="4880467" cy="558603"/>
            <a:chOff x="4361" y="224"/>
            <a:chExt cx="5679" cy="650"/>
          </a:xfrm>
        </p:grpSpPr>
        <p:sp>
          <p:nvSpPr>
            <p:cNvPr id="7" name="圆角矩形 6"/>
            <p:cNvSpPr/>
            <p:nvPr/>
          </p:nvSpPr>
          <p:spPr>
            <a:xfrm>
              <a:off x="5499" y="224"/>
              <a:ext cx="3401" cy="61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11" name="组合 10"/>
            <p:cNvGrpSpPr/>
            <p:nvPr/>
          </p:nvGrpSpPr>
          <p:grpSpPr>
            <a:xfrm>
              <a:off x="9326" y="404"/>
              <a:ext cx="714" cy="255"/>
              <a:chOff x="264939" y="188640"/>
              <a:chExt cx="604358" cy="216024"/>
            </a:xfrm>
          </p:grpSpPr>
          <p:sp>
            <p:nvSpPr>
              <p:cNvPr id="12" name="燕尾形 11"/>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3" name="燕尾形 12"/>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4" name="燕尾形 13"/>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15" name="文本框 9"/>
            <p:cNvSpPr txBox="1"/>
            <p:nvPr/>
          </p:nvSpPr>
          <p:spPr>
            <a:xfrm>
              <a:off x="5361" y="312"/>
              <a:ext cx="3471" cy="562"/>
            </a:xfrm>
            <a:prstGeom prst="rect">
              <a:avLst/>
            </a:prstGeom>
            <a:noFill/>
          </p:spPr>
          <p:txBody>
            <a:bodyPr wrap="square" lIns="51422" tIns="25711" rIns="51422" bIns="25711" rtlCol="0">
              <a:spAutoFit/>
            </a:bodyPr>
            <a:lstStyle/>
            <a:p>
              <a:pPr marL="0" lvl="1" algn="ctr"/>
              <a:r>
                <a:rPr lang="zh-CN" altLang="en-US" sz="2800" dirty="0">
                  <a:latin typeface="方正毡笔黑简体" panose="03000509000000000000" charset="-122"/>
                  <a:ea typeface="方正毡笔黑简体" panose="03000509000000000000" charset="-122"/>
                  <a:sym typeface="+mn-ea"/>
                </a:rPr>
                <a:t>（五）、文明公约</a:t>
              </a:r>
            </a:p>
          </p:txBody>
        </p:sp>
        <p:grpSp>
          <p:nvGrpSpPr>
            <p:cNvPr id="16" name="组合 15"/>
            <p:cNvGrpSpPr/>
            <p:nvPr/>
          </p:nvGrpSpPr>
          <p:grpSpPr>
            <a:xfrm rot="10800000">
              <a:off x="4361" y="404"/>
              <a:ext cx="714" cy="255"/>
              <a:chOff x="264939" y="188640"/>
              <a:chExt cx="604358" cy="216024"/>
            </a:xfrm>
          </p:grpSpPr>
          <p:sp>
            <p:nvSpPr>
              <p:cNvPr id="17" name="燕尾形 5"/>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8" name="燕尾形 6"/>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9" name="燕尾形 7"/>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sp>
        <p:nvSpPr>
          <p:cNvPr id="20" name="文本框 19"/>
          <p:cNvSpPr txBox="1"/>
          <p:nvPr/>
        </p:nvSpPr>
        <p:spPr>
          <a:xfrm>
            <a:off x="1214756" y="5424808"/>
            <a:ext cx="9427211" cy="461665"/>
          </a:xfrm>
          <a:prstGeom prst="rect">
            <a:avLst/>
          </a:prstGeom>
          <a:noFill/>
        </p:spPr>
        <p:txBody>
          <a:bodyPr wrap="square" rtlCol="0">
            <a:spAutoFit/>
          </a:bodyPr>
          <a:lstStyle/>
          <a:p>
            <a:r>
              <a:rPr lang="en-US" altLang="zh-CN" sz="2400">
                <a:latin typeface="微软雅黑" panose="020B0503020204020204" charset="-122"/>
                <a:ea typeface="微软雅黑" panose="020B0503020204020204" charset="-122"/>
                <a:cs typeface="微软雅黑" panose="020B0503020204020204" charset="-122"/>
                <a:sym typeface="+mn-ea"/>
              </a:rPr>
              <a:t>2</a:t>
            </a:r>
            <a:r>
              <a:rPr lang="zh-CN" altLang="en-US" sz="2400">
                <a:latin typeface="微软雅黑" panose="020B0503020204020204" charset="-122"/>
                <a:ea typeface="微软雅黑" panose="020B0503020204020204" charset="-122"/>
                <a:cs typeface="微软雅黑" panose="020B0503020204020204" charset="-122"/>
                <a:sym typeface="+mn-ea"/>
              </a:rPr>
              <a:t>. 请勿占座，馆内会不定期清理占座物品。</a:t>
            </a:r>
            <a:endParaRPr lang="zh-CN" altLang="en-US"/>
          </a:p>
        </p:txBody>
      </p:sp>
    </p:spTree>
  </p:cSld>
  <p:clrMapOvr>
    <a:masterClrMapping/>
  </p:clrMapOvr>
  <p:transition spd="slow" advTm="5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852423" y="748665"/>
            <a:ext cx="6724015" cy="1014730"/>
          </a:xfrm>
          <a:prstGeom prst="rect">
            <a:avLst/>
          </a:prstGeom>
          <a:noFill/>
          <a:ln w="9525">
            <a:noFill/>
          </a:ln>
        </p:spPr>
        <p:txBody>
          <a:bodyPr wrap="square">
            <a:spAutoFit/>
          </a:bodyPr>
          <a:lstStyle/>
          <a:p>
            <a:pPr indent="0" fontAlgn="auto">
              <a:lnSpc>
                <a:spcPct val="150000"/>
              </a:lnSpc>
            </a:pPr>
            <a:endParaRPr lang="zh-CN" altLang="en-US" sz="2400" b="0">
              <a:latin typeface="微软雅黑" panose="020B0503020204020204" charset="-122"/>
              <a:ea typeface="微软雅黑" panose="020B0503020204020204" charset="-122"/>
              <a:cs typeface="微软雅黑" panose="020B0503020204020204" charset="-122"/>
            </a:endParaRPr>
          </a:p>
          <a:p>
            <a:endParaRPr lang="zh-CN" altLang="en-US" sz="2400">
              <a:latin typeface="微软雅黑" panose="020B0503020204020204" charset="-122"/>
              <a:ea typeface="微软雅黑" panose="020B0503020204020204" charset="-122"/>
              <a:cs typeface="微软雅黑" panose="020B0503020204020204" charset="-122"/>
            </a:endParaRPr>
          </a:p>
        </p:txBody>
      </p:sp>
      <p:pic>
        <p:nvPicPr>
          <p:cNvPr id="2" name="图片 1" descr="43"/>
          <p:cNvPicPr>
            <a:picLocks noChangeAspect="1"/>
          </p:cNvPicPr>
          <p:nvPr/>
        </p:nvPicPr>
        <p:blipFill>
          <a:blip r:embed="rId2"/>
          <a:stretch>
            <a:fillRect/>
          </a:stretch>
        </p:blipFill>
        <p:spPr>
          <a:xfrm>
            <a:off x="1310641" y="1597664"/>
            <a:ext cx="3637915" cy="2513965"/>
          </a:xfrm>
          <a:prstGeom prst="rect">
            <a:avLst/>
          </a:prstGeom>
          <a:effectLst>
            <a:outerShdw blurRad="50800" dist="38100" dir="2700000" algn="tl" rotWithShape="0">
              <a:prstClr val="black">
                <a:alpha val="40000"/>
              </a:prstClr>
            </a:outerShdw>
          </a:effectLst>
        </p:spPr>
      </p:pic>
      <p:sp>
        <p:nvSpPr>
          <p:cNvPr id="3" name="文本框 2"/>
          <p:cNvSpPr txBox="1"/>
          <p:nvPr/>
        </p:nvSpPr>
        <p:spPr>
          <a:xfrm>
            <a:off x="5568317" y="1839599"/>
            <a:ext cx="5715635" cy="2031325"/>
          </a:xfrm>
          <a:prstGeom prst="rect">
            <a:avLst/>
          </a:prstGeom>
          <a:noFill/>
        </p:spPr>
        <p:txBody>
          <a:bodyPr wrap="square" rtlCol="0" anchor="t">
            <a:spAutoFit/>
          </a:bodyPr>
          <a:lstStyle/>
          <a:p>
            <a:pPr indent="0" fontAlgn="auto">
              <a:lnSpc>
                <a:spcPct val="150000"/>
              </a:lnSpc>
            </a:pPr>
            <a:r>
              <a:rPr lang="en-US" altLang="zh-CN" sz="2400">
                <a:latin typeface="微软雅黑" panose="020B0503020204020204" charset="-122"/>
                <a:ea typeface="微软雅黑" panose="020B0503020204020204" charset="-122"/>
                <a:cs typeface="微软雅黑" panose="020B0503020204020204" charset="-122"/>
                <a:sym typeface="+mn-ea"/>
              </a:rPr>
              <a:t>3</a:t>
            </a:r>
            <a:r>
              <a:rPr lang="zh-CN" altLang="en-US" sz="2400">
                <a:latin typeface="微软雅黑" panose="020B0503020204020204" charset="-122"/>
                <a:ea typeface="微软雅黑" panose="020B0503020204020204" charset="-122"/>
                <a:cs typeface="微软雅黑" panose="020B0503020204020204" charset="-122"/>
                <a:sym typeface="+mn-ea"/>
              </a:rPr>
              <a:t>.书海遨游时请勿影响其他读者，不要搬动书架层板，按需取书阅览，阅毕请放在阅览桌或书车上。   </a:t>
            </a:r>
          </a:p>
          <a:p>
            <a:endParaRPr lang="zh-CN" altLang="en-US"/>
          </a:p>
        </p:txBody>
      </p:sp>
      <p:sp>
        <p:nvSpPr>
          <p:cNvPr id="4" name="文本框 3"/>
          <p:cNvSpPr txBox="1"/>
          <p:nvPr/>
        </p:nvSpPr>
        <p:spPr>
          <a:xfrm>
            <a:off x="1611278" y="4889363"/>
            <a:ext cx="7609776" cy="461665"/>
          </a:xfrm>
          <a:prstGeom prst="rect">
            <a:avLst/>
          </a:prstGeom>
          <a:noFill/>
        </p:spPr>
        <p:txBody>
          <a:bodyPr wrap="none" rtlCol="0" anchor="t">
            <a:spAutoFit/>
          </a:bodyPr>
          <a:lstStyle/>
          <a:p>
            <a:pPr indent="0"/>
            <a:r>
              <a:rPr lang="en-US" altLang="zh-CN" sz="2400" dirty="0">
                <a:latin typeface="微软雅黑" panose="020B0503020204020204" charset="-122"/>
                <a:ea typeface="微软雅黑" panose="020B0503020204020204" charset="-122"/>
                <a:cs typeface="微软雅黑" panose="020B0503020204020204" charset="-122"/>
                <a:sym typeface="+mn-ea"/>
              </a:rPr>
              <a:t>4</a:t>
            </a:r>
            <a:r>
              <a:rPr lang="zh-CN" altLang="en-US" sz="2400" dirty="0">
                <a:latin typeface="微软雅黑" panose="020B0503020204020204" charset="-122"/>
                <a:ea typeface="微软雅黑" panose="020B0503020204020204" charset="-122"/>
                <a:cs typeface="微软雅黑" panose="020B0503020204020204" charset="-122"/>
                <a:sym typeface="+mn-ea"/>
              </a:rPr>
              <a:t>. 爱惜图书，书籍丢失需赔偿，具体详见图书馆规定。</a:t>
            </a:r>
            <a:endParaRPr lang="zh-CN" altLang="en-US" sz="24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advTm="5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9"/>
          <p:cNvPicPr>
            <a:picLocks noChangeAspect="1"/>
          </p:cNvPicPr>
          <p:nvPr/>
        </p:nvPicPr>
        <p:blipFill>
          <a:blip r:embed="rId2"/>
          <a:srcRect l="6915" r="12445"/>
          <a:stretch>
            <a:fillRect/>
          </a:stretch>
        </p:blipFill>
        <p:spPr>
          <a:xfrm>
            <a:off x="852172" y="2535555"/>
            <a:ext cx="4733925" cy="2170430"/>
          </a:xfrm>
          <a:prstGeom prst="rect">
            <a:avLst/>
          </a:prstGeom>
          <a:effectLst>
            <a:outerShdw blurRad="50800" dist="38100" dir="2700000" algn="tl" rotWithShape="0">
              <a:prstClr val="black">
                <a:alpha val="40000"/>
              </a:prstClr>
            </a:outerShdw>
          </a:effectLst>
        </p:spPr>
      </p:pic>
      <p:sp>
        <p:nvSpPr>
          <p:cNvPr id="3" name="文本框 2"/>
          <p:cNvSpPr txBox="1"/>
          <p:nvPr/>
        </p:nvSpPr>
        <p:spPr>
          <a:xfrm>
            <a:off x="831216" y="505464"/>
            <a:ext cx="10788015" cy="1477328"/>
          </a:xfrm>
          <a:prstGeom prst="rect">
            <a:avLst/>
          </a:prstGeom>
          <a:noFill/>
        </p:spPr>
        <p:txBody>
          <a:bodyPr wrap="square" rtlCol="0" anchor="t">
            <a:spAutoFit/>
          </a:bodyPr>
          <a:lstStyle/>
          <a:p>
            <a:pPr indent="0" fontAlgn="auto">
              <a:lnSpc>
                <a:spcPct val="150000"/>
              </a:lnSpc>
            </a:pPr>
            <a:r>
              <a:rPr lang="en-US" altLang="zh-CN" sz="2400" dirty="0">
                <a:latin typeface="微软雅黑" panose="020B0503020204020204" charset="-122"/>
                <a:ea typeface="微软雅黑" panose="020B0503020204020204" charset="-122"/>
                <a:cs typeface="微软雅黑" panose="020B0503020204020204" charset="-122"/>
                <a:sym typeface="+mn-ea"/>
              </a:rPr>
              <a:t>5</a:t>
            </a:r>
            <a:r>
              <a:rPr lang="zh-CN" altLang="en-US" sz="2400" dirty="0">
                <a:latin typeface="微软雅黑" panose="020B0503020204020204" charset="-122"/>
                <a:ea typeface="微软雅黑" panose="020B0503020204020204" charset="-122"/>
                <a:cs typeface="微软雅黑" panose="020B0503020204020204" charset="-122"/>
                <a:sym typeface="+mn-ea"/>
              </a:rPr>
              <a:t>. 经出口通道，如监测器报警，读者均需接受检查，不得有不礼貌言行。把未办理外借手续的图书带出本馆，</a:t>
            </a:r>
            <a:r>
              <a:rPr lang="zh-CN" altLang="en-US" sz="2400" b="1" dirty="0">
                <a:latin typeface="微软雅黑" panose="020B0503020204020204" charset="-122"/>
                <a:ea typeface="微软雅黑" panose="020B0503020204020204" charset="-122"/>
                <a:cs typeface="微软雅黑" panose="020B0503020204020204" charset="-122"/>
                <a:sym typeface="+mn-ea"/>
              </a:rPr>
              <a:t>会被认为偷书</a:t>
            </a:r>
            <a:r>
              <a:rPr lang="zh-CN" altLang="en-US" sz="2400" dirty="0">
                <a:latin typeface="微软雅黑" panose="020B0503020204020204" charset="-122"/>
                <a:ea typeface="微软雅黑" panose="020B0503020204020204" charset="-122"/>
                <a:cs typeface="微软雅黑" panose="020B0503020204020204" charset="-122"/>
                <a:sym typeface="+mn-ea"/>
              </a:rPr>
              <a:t>，将受到严厉的</a:t>
            </a:r>
            <a:r>
              <a:rPr lang="zh-CN" altLang="en-US" sz="2400" b="1" dirty="0">
                <a:latin typeface="微软雅黑" panose="020B0503020204020204" charset="-122"/>
                <a:ea typeface="微软雅黑" panose="020B0503020204020204" charset="-122"/>
                <a:cs typeface="微软雅黑" panose="020B0503020204020204" charset="-122"/>
                <a:sym typeface="+mn-ea"/>
              </a:rPr>
              <a:t>校纪处分</a:t>
            </a:r>
            <a:r>
              <a:rPr lang="zh-CN" altLang="en-US" sz="2400" dirty="0">
                <a:latin typeface="微软雅黑" panose="020B0503020204020204" charset="-122"/>
                <a:ea typeface="微软雅黑" panose="020B0503020204020204" charset="-122"/>
                <a:cs typeface="微软雅黑" panose="020B0503020204020204" charset="-122"/>
                <a:sym typeface="+mn-ea"/>
              </a:rPr>
              <a:t>。</a:t>
            </a:r>
            <a:endParaRPr lang="en-US" dirty="0">
              <a:latin typeface="Calibri" panose="020F0502020204030204" charset="0"/>
              <a:sym typeface="+mn-ea"/>
            </a:endParaRPr>
          </a:p>
          <a:p>
            <a:endParaRPr lang="zh-CN" altLang="en-US" dirty="0"/>
          </a:p>
        </p:txBody>
      </p:sp>
      <p:sp>
        <p:nvSpPr>
          <p:cNvPr id="4" name="文本框 3"/>
          <p:cNvSpPr txBox="1"/>
          <p:nvPr/>
        </p:nvSpPr>
        <p:spPr>
          <a:xfrm>
            <a:off x="907733" y="4937549"/>
            <a:ext cx="10634980" cy="1754326"/>
          </a:xfrm>
          <a:prstGeom prst="rect">
            <a:avLst/>
          </a:prstGeom>
          <a:noFill/>
        </p:spPr>
        <p:txBody>
          <a:bodyPr wrap="square" rtlCol="0" anchor="t">
            <a:spAutoFit/>
          </a:bodyPr>
          <a:lstStyle/>
          <a:p>
            <a:pPr indent="0" algn="just" fontAlgn="auto">
              <a:lnSpc>
                <a:spcPct val="150000"/>
              </a:lnSpc>
            </a:pPr>
            <a:r>
              <a:rPr lang="en-US" altLang="zh-CN" sz="2400" dirty="0">
                <a:latin typeface="微软雅黑" panose="020B0503020204020204" charset="-122"/>
                <a:ea typeface="微软雅黑" panose="020B0503020204020204" charset="-122"/>
                <a:cs typeface="微软雅黑" panose="020B0503020204020204" charset="-122"/>
                <a:sym typeface="+mn-ea"/>
              </a:rPr>
              <a:t>6</a:t>
            </a:r>
            <a:r>
              <a:rPr lang="zh-CN" altLang="en-US" sz="2400" dirty="0">
                <a:latin typeface="微软雅黑" panose="020B0503020204020204" charset="-122"/>
                <a:ea typeface="微软雅黑" panose="020B0503020204020204" charset="-122"/>
                <a:cs typeface="微软雅黑" panose="020B0503020204020204" charset="-122"/>
                <a:sym typeface="+mn-ea"/>
              </a:rPr>
              <a:t>. 对本馆的使用有疑问可到流通借还处进行咨询，如对本馆的服务工作有意见或建议，可通过图书馆微信公众号、</a:t>
            </a:r>
            <a:r>
              <a:rPr lang="en-US" altLang="zh-CN" sz="2400" dirty="0">
                <a:latin typeface="微软雅黑" panose="020B0503020204020204" charset="-122"/>
                <a:ea typeface="微软雅黑" panose="020B0503020204020204" charset="-122"/>
                <a:cs typeface="微软雅黑" panose="020B0503020204020204" charset="-122"/>
                <a:sym typeface="+mn-ea"/>
              </a:rPr>
              <a:t>QQ</a:t>
            </a:r>
            <a:r>
              <a:rPr lang="zh-CN" altLang="en-US" sz="2400" dirty="0">
                <a:latin typeface="微软雅黑" panose="020B0503020204020204" charset="-122"/>
                <a:ea typeface="微软雅黑" panose="020B0503020204020204" charset="-122"/>
                <a:cs typeface="微软雅黑" panose="020B0503020204020204" charset="-122"/>
                <a:sym typeface="+mn-ea"/>
              </a:rPr>
              <a:t>群或直接向馆办公室、馆领导提出，我们会尽快答复。</a:t>
            </a:r>
            <a:endParaRPr lang="zh-CN" altLang="en-US" sz="2400" dirty="0">
              <a:latin typeface="微软雅黑" panose="020B0503020204020204" charset="-122"/>
              <a:ea typeface="微软雅黑" panose="020B0503020204020204" charset="-122"/>
              <a:cs typeface="微软雅黑" panose="020B0503020204020204" charset="-122"/>
            </a:endParaRPr>
          </a:p>
        </p:txBody>
      </p:sp>
      <p:pic>
        <p:nvPicPr>
          <p:cNvPr id="5" name="图片 4" descr="41"/>
          <p:cNvPicPr>
            <a:picLocks noChangeAspect="1"/>
          </p:cNvPicPr>
          <p:nvPr/>
        </p:nvPicPr>
        <p:blipFill>
          <a:blip r:embed="rId3"/>
          <a:srcRect l="6010" t="17327" r="11548" b="11185"/>
          <a:stretch>
            <a:fillRect/>
          </a:stretch>
        </p:blipFill>
        <p:spPr>
          <a:xfrm>
            <a:off x="6470017" y="2664464"/>
            <a:ext cx="4877435" cy="1911985"/>
          </a:xfrm>
          <a:prstGeom prst="rect">
            <a:avLst/>
          </a:prstGeom>
          <a:effectLst>
            <a:outerShdw blurRad="50800" dist="38100" dir="2700000" algn="tl" rotWithShape="0">
              <a:prstClr val="black">
                <a:alpha val="40000"/>
              </a:prstClr>
            </a:outerShdw>
          </a:effectLst>
        </p:spPr>
      </p:pic>
    </p:spTree>
  </p:cSld>
  <p:clrMapOvr>
    <a:masterClrMapping/>
  </p:clrMapOvr>
  <p:transition spd="slow" advTm="5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蓝色渐变光效简约长方形边框"/>
          <p:cNvPicPr>
            <a:picLocks noChangeAspect="1"/>
          </p:cNvPicPr>
          <p:nvPr>
            <p:custDataLst>
              <p:tags r:id="rId1"/>
            </p:custDataLst>
          </p:nvPr>
        </p:nvPicPr>
        <p:blipFill>
          <a:blip r:embed="rId3"/>
          <a:stretch>
            <a:fillRect/>
          </a:stretch>
        </p:blipFill>
        <p:spPr>
          <a:xfrm>
            <a:off x="1343025" y="862965"/>
            <a:ext cx="9505315" cy="4953000"/>
          </a:xfrm>
          <a:prstGeom prst="rect">
            <a:avLst/>
          </a:prstGeom>
        </p:spPr>
      </p:pic>
      <p:pic>
        <p:nvPicPr>
          <p:cNvPr id="8" name="图片 7" descr="19"/>
          <p:cNvPicPr>
            <a:picLocks noChangeAspect="1"/>
          </p:cNvPicPr>
          <p:nvPr/>
        </p:nvPicPr>
        <p:blipFill>
          <a:blip r:embed="rId4"/>
          <a:srcRect l="16136" t="20488" r="14302" b="20012"/>
          <a:stretch>
            <a:fillRect/>
          </a:stretch>
        </p:blipFill>
        <p:spPr>
          <a:xfrm>
            <a:off x="8403591" y="3790319"/>
            <a:ext cx="2444751" cy="1609725"/>
          </a:xfrm>
          <a:prstGeom prst="rect">
            <a:avLst/>
          </a:prstGeom>
        </p:spPr>
      </p:pic>
      <p:sp>
        <p:nvSpPr>
          <p:cNvPr id="11" name="文本框 10"/>
          <p:cNvSpPr txBox="1"/>
          <p:nvPr/>
        </p:nvSpPr>
        <p:spPr>
          <a:xfrm>
            <a:off x="3561050" y="2967990"/>
            <a:ext cx="4339650" cy="923330"/>
          </a:xfrm>
          <a:prstGeom prst="rect">
            <a:avLst/>
          </a:prstGeom>
          <a:noFill/>
        </p:spPr>
        <p:txBody>
          <a:bodyPr wrap="none" rtlCol="0" anchor="t">
            <a:spAutoFit/>
          </a:bodyPr>
          <a:lstStyle/>
          <a:p>
            <a:pPr algn="dist"/>
            <a:r>
              <a:rPr lang="zh-CN" altLang="en-US" sz="5400" dirty="0">
                <a:latin typeface="方正毡笔黑简体" panose="03000509000000000000" charset="-122"/>
                <a:ea typeface="方正毡笔黑简体" panose="03000509000000000000" charset="-122"/>
                <a:sym typeface="+mn-ea"/>
              </a:rPr>
              <a:t>二、书刊借阅</a:t>
            </a:r>
          </a:p>
        </p:txBody>
      </p:sp>
    </p:spTree>
  </p:cSld>
  <p:clrMapOvr>
    <a:masterClrMapping/>
  </p:clrMapOvr>
  <p:transition spd="slow" advTm="5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0"/>
          <p:cNvPicPr>
            <a:picLocks noChangeAspect="1"/>
          </p:cNvPicPr>
          <p:nvPr/>
        </p:nvPicPr>
        <p:blipFill>
          <a:blip r:embed="rId2"/>
          <a:stretch>
            <a:fillRect/>
          </a:stretch>
        </p:blipFill>
        <p:spPr>
          <a:xfrm>
            <a:off x="748667" y="-775970"/>
            <a:ext cx="4188460" cy="3312160"/>
          </a:xfrm>
          <a:prstGeom prst="rect">
            <a:avLst/>
          </a:prstGeom>
        </p:spPr>
      </p:pic>
      <p:sp>
        <p:nvSpPr>
          <p:cNvPr id="15" name="文本框 14"/>
          <p:cNvSpPr txBox="1"/>
          <p:nvPr/>
        </p:nvSpPr>
        <p:spPr>
          <a:xfrm>
            <a:off x="1938022" y="476885"/>
            <a:ext cx="1010213" cy="523220"/>
          </a:xfrm>
          <a:prstGeom prst="rect">
            <a:avLst/>
          </a:prstGeom>
          <a:noFill/>
        </p:spPr>
        <p:txBody>
          <a:bodyPr wrap="none" rtlCol="0" anchor="t">
            <a:spAutoFit/>
          </a:bodyPr>
          <a:lstStyle/>
          <a:p>
            <a:r>
              <a:rPr lang="zh-CN" altLang="en-US" sz="2800" b="1" dirty="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借 书</a:t>
            </a:r>
          </a:p>
        </p:txBody>
      </p:sp>
      <p:sp>
        <p:nvSpPr>
          <p:cNvPr id="4" name="文本框 3"/>
          <p:cNvSpPr txBox="1"/>
          <p:nvPr/>
        </p:nvSpPr>
        <p:spPr>
          <a:xfrm>
            <a:off x="821693" y="1494155"/>
            <a:ext cx="4873625" cy="645160"/>
          </a:xfrm>
          <a:prstGeom prst="rect">
            <a:avLst/>
          </a:prstGeom>
          <a:noFill/>
        </p:spPr>
        <p:txBody>
          <a:bodyPr wrap="square" rtlCol="0">
            <a:spAutoFit/>
          </a:bodyPr>
          <a:lstStyle/>
          <a:p>
            <a:pPr algn="l">
              <a:lnSpc>
                <a:spcPct val="150000"/>
              </a:lnSpc>
            </a:pPr>
            <a:r>
              <a:rPr lang="zh-CN" altLang="en-US"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一、</a:t>
            </a:r>
            <a:r>
              <a:rPr lang="zh-CN" altLang="en-US" sz="2400" dirty="0">
                <a:solidFill>
                  <a:srgbClr val="000000"/>
                </a:solidFill>
                <a:latin typeface="微软雅黑" panose="020B0503020204020204" charset="-122"/>
                <a:ea typeface="微软雅黑" panose="020B0503020204020204" charset="-122"/>
                <a:cs typeface="微软雅黑" panose="020B0503020204020204" charset="-122"/>
                <a:sym typeface="+mn-ea"/>
              </a:rPr>
              <a:t>查询索书号、馆藏地</a:t>
            </a:r>
            <a:endParaRPr lang="zh-CN" altLang="en-US"/>
          </a:p>
        </p:txBody>
      </p:sp>
      <p:pic>
        <p:nvPicPr>
          <p:cNvPr id="17413" name="Picture 6" descr="6"/>
          <p:cNvPicPr>
            <a:picLocks noChangeAspect="1"/>
          </p:cNvPicPr>
          <p:nvPr/>
        </p:nvPicPr>
        <p:blipFill>
          <a:blip r:embed="rId3"/>
          <a:stretch>
            <a:fillRect/>
          </a:stretch>
        </p:blipFill>
        <p:spPr>
          <a:xfrm>
            <a:off x="5872480" y="2284095"/>
            <a:ext cx="4927600" cy="3671888"/>
          </a:xfrm>
          <a:prstGeom prst="rect">
            <a:avLst/>
          </a:prstGeom>
          <a:noFill/>
          <a:ln w="9525">
            <a:noFill/>
          </a:ln>
        </p:spPr>
      </p:pic>
      <p:sp>
        <p:nvSpPr>
          <p:cNvPr id="5" name="文本框 4"/>
          <p:cNvSpPr txBox="1"/>
          <p:nvPr/>
        </p:nvSpPr>
        <p:spPr>
          <a:xfrm>
            <a:off x="1200787" y="2298206"/>
            <a:ext cx="4115435" cy="2342949"/>
          </a:xfrm>
          <a:prstGeom prst="rect">
            <a:avLst/>
          </a:prstGeom>
          <a:noFill/>
        </p:spPr>
        <p:txBody>
          <a:bodyPr wrap="square" rtlCol="0">
            <a:spAutoFit/>
          </a:bodyPr>
          <a:lstStyle/>
          <a:p>
            <a:pPr>
              <a:lnSpc>
                <a:spcPct val="150000"/>
              </a:lnSpc>
            </a:pPr>
            <a:r>
              <a:rPr lang="zh-CN" altLang="en-US" sz="2000" b="1" dirty="0">
                <a:latin typeface="微软雅黑" panose="020B0503020204020204" charset="-122"/>
                <a:ea typeface="微软雅黑" panose="020B0503020204020204" charset="-122"/>
                <a:sym typeface="+mn-ea"/>
              </a:rPr>
              <a:t>公共查询机：</a:t>
            </a:r>
            <a:endParaRPr lang="zh-CN" altLang="en-US" sz="2000" dirty="0">
              <a:latin typeface="微软雅黑" panose="020B0503020204020204" charset="-122"/>
              <a:ea typeface="微软雅黑" panose="020B0503020204020204" charset="-122"/>
            </a:endParaRPr>
          </a:p>
          <a:p>
            <a:pPr>
              <a:lnSpc>
                <a:spcPct val="150000"/>
              </a:lnSpc>
            </a:pPr>
            <a:r>
              <a:rPr lang="zh-CN" altLang="en-US" sz="2000" dirty="0">
                <a:latin typeface="微软雅黑" panose="020B0503020204020204" charset="-122"/>
                <a:ea typeface="微软雅黑" panose="020B0503020204020204" charset="-122"/>
                <a:sym typeface="+mn-ea"/>
              </a:rPr>
              <a:t>      图书馆一楼大厅设有查询机，免费为读者提供书目查询信息。读者可查询馆藏书目以及办理图书预约和续借等。</a:t>
            </a:r>
            <a:endParaRPr lang="zh-CN" altLang="en-US" sz="2000" dirty="0"/>
          </a:p>
        </p:txBody>
      </p:sp>
      <p:sp>
        <p:nvSpPr>
          <p:cNvPr id="2" name="TextBox 1"/>
          <p:cNvSpPr txBox="1"/>
          <p:nvPr/>
        </p:nvSpPr>
        <p:spPr>
          <a:xfrm>
            <a:off x="821693" y="4854222"/>
            <a:ext cx="4788885" cy="961289"/>
          </a:xfrm>
          <a:prstGeom prst="rect">
            <a:avLst/>
          </a:prstGeom>
          <a:noFill/>
        </p:spPr>
        <p:txBody>
          <a:bodyPr wrap="square" rtlCol="0">
            <a:spAutoFit/>
          </a:bodyPr>
          <a:lstStyle/>
          <a:p>
            <a:pPr>
              <a:lnSpc>
                <a:spcPct val="150000"/>
              </a:lnSpc>
            </a:pPr>
            <a:r>
              <a:rPr lang="zh-CN" altLang="en-US" sz="2000" b="1" dirty="0">
                <a:solidFill>
                  <a:srgbClr val="FF0000"/>
                </a:solidFill>
                <a:latin typeface="微软雅黑" panose="020B0503020204020204" charset="-122"/>
                <a:ea typeface="微软雅黑" panose="020B0503020204020204" charset="-122"/>
              </a:rPr>
              <a:t>此外，还可通过“我的图书馆”、微信图书馆查询馆藏信息</a:t>
            </a:r>
          </a:p>
        </p:txBody>
      </p:sp>
    </p:spTree>
  </p:cSld>
  <p:clrMapOvr>
    <a:masterClrMapping/>
  </p:clrMapOvr>
  <p:transition spd="slow" advTm="5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34415" y="1212850"/>
            <a:ext cx="9502140" cy="645160"/>
          </a:xfrm>
          <a:prstGeom prst="rect">
            <a:avLst/>
          </a:prstGeom>
          <a:noFill/>
        </p:spPr>
        <p:txBody>
          <a:bodyPr wrap="square" rtlCol="0">
            <a:spAutoFit/>
          </a:bodyPr>
          <a:lstStyle/>
          <a:p>
            <a:pPr algn="l" fontAlgn="auto">
              <a:lnSpc>
                <a:spcPct val="150000"/>
              </a:lnSpc>
            </a:pPr>
            <a:r>
              <a:rPr lang="zh-CN" altLang="en-US" sz="2400" dirty="0">
                <a:latin typeface="微软雅黑" panose="020B0503020204020204" charset="-122"/>
                <a:ea typeface="微软雅黑" panose="020B0503020204020204" charset="-122"/>
                <a:cs typeface="微软雅黑" panose="020B0503020204020204" charset="-122"/>
              </a:rPr>
              <a:t>二、进入书库</a:t>
            </a:r>
          </a:p>
        </p:txBody>
      </p:sp>
      <p:sp>
        <p:nvSpPr>
          <p:cNvPr id="2" name="文本框 1"/>
          <p:cNvSpPr txBox="1"/>
          <p:nvPr/>
        </p:nvSpPr>
        <p:spPr>
          <a:xfrm>
            <a:off x="857956" y="2005498"/>
            <a:ext cx="4447822" cy="3692806"/>
          </a:xfrm>
          <a:prstGeom prst="rect">
            <a:avLst/>
          </a:prstGeom>
          <a:noFill/>
        </p:spPr>
        <p:txBody>
          <a:bodyPr wrap="square" rtlCol="0">
            <a:spAutoFit/>
          </a:bodyPr>
          <a:lstStyle/>
          <a:p>
            <a:pPr>
              <a:lnSpc>
                <a:spcPct val="200000"/>
              </a:lnSpc>
            </a:pPr>
            <a:r>
              <a:rPr lang="en-US" altLang="zh-CN" dirty="0">
                <a:latin typeface="微软雅黑" panose="020B0503020204020204" charset="-122"/>
                <a:ea typeface="微软雅黑" panose="020B0503020204020204" charset="-122"/>
              </a:rPr>
              <a:t>      </a:t>
            </a:r>
            <a:r>
              <a:rPr lang="zh-CN" altLang="en-US" sz="2000" dirty="0">
                <a:latin typeface="微软雅黑" panose="020B0503020204020204" charset="-122"/>
                <a:ea typeface="微软雅黑" panose="020B0503020204020204" charset="-122"/>
              </a:rPr>
              <a:t>流通部为读者提供图书的全开架借阅服务。东、南面为综合书库，借还手续在一楼办理。读者持借书证从一楼门禁进入可分别到达二楼、三楼、四楼、五楼书库；文学书库单独设立在主楼三楼西面。</a:t>
            </a:r>
          </a:p>
        </p:txBody>
      </p:sp>
      <p:pic>
        <p:nvPicPr>
          <p:cNvPr id="18438" name="Picture 7" descr="5"/>
          <p:cNvPicPr>
            <a:picLocks noChangeAspect="1"/>
          </p:cNvPicPr>
          <p:nvPr/>
        </p:nvPicPr>
        <p:blipFill>
          <a:blip r:embed="rId2"/>
          <a:stretch>
            <a:fillRect/>
          </a:stretch>
        </p:blipFill>
        <p:spPr>
          <a:xfrm>
            <a:off x="5667376" y="2240280"/>
            <a:ext cx="5012691" cy="3500755"/>
          </a:xfrm>
          <a:prstGeom prst="rect">
            <a:avLst/>
          </a:prstGeom>
          <a:noFill/>
          <a:ln w="9525">
            <a:noFill/>
          </a:ln>
        </p:spPr>
      </p:pic>
    </p:spTree>
  </p:cSld>
  <p:clrMapOvr>
    <a:masterClrMapping/>
  </p:clrMapOvr>
  <p:transition spd="slow" advTm="5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45871" y="930275"/>
            <a:ext cx="9502140" cy="645160"/>
          </a:xfrm>
          <a:prstGeom prst="rect">
            <a:avLst/>
          </a:prstGeom>
          <a:noFill/>
        </p:spPr>
        <p:txBody>
          <a:bodyPr wrap="square" rtlCol="0">
            <a:spAutoFit/>
          </a:bodyPr>
          <a:lstStyle/>
          <a:p>
            <a:pPr algn="l" fontAlgn="auto">
              <a:lnSpc>
                <a:spcPct val="150000"/>
              </a:lnSpc>
            </a:pPr>
            <a:r>
              <a:rPr lang="zh-CN" altLang="en-US" sz="2400" dirty="0">
                <a:latin typeface="微软雅黑" panose="020B0503020204020204" charset="-122"/>
                <a:ea typeface="微软雅黑" panose="020B0503020204020204" charset="-122"/>
                <a:cs typeface="微软雅黑" panose="020B0503020204020204" charset="-122"/>
              </a:rPr>
              <a:t>三、根据索书号到书库找书</a:t>
            </a:r>
          </a:p>
        </p:txBody>
      </p:sp>
      <p:pic>
        <p:nvPicPr>
          <p:cNvPr id="19462" name="图片 8" descr="w3.jpg"/>
          <p:cNvPicPr>
            <a:picLocks noChangeAspect="1"/>
          </p:cNvPicPr>
          <p:nvPr/>
        </p:nvPicPr>
        <p:blipFill>
          <a:blip r:embed="rId2"/>
          <a:stretch>
            <a:fillRect/>
          </a:stretch>
        </p:blipFill>
        <p:spPr>
          <a:xfrm>
            <a:off x="1879602" y="2173605"/>
            <a:ext cx="4867911" cy="3501390"/>
          </a:xfrm>
          <a:prstGeom prst="rect">
            <a:avLst/>
          </a:prstGeom>
          <a:noFill/>
          <a:ln w="9525">
            <a:noFill/>
          </a:ln>
        </p:spPr>
      </p:pic>
      <p:sp>
        <p:nvSpPr>
          <p:cNvPr id="10" name="圆角矩形标注 9"/>
          <p:cNvSpPr/>
          <p:nvPr/>
        </p:nvSpPr>
        <p:spPr>
          <a:xfrm>
            <a:off x="427039" y="2336487"/>
            <a:ext cx="1079500" cy="612775"/>
          </a:xfrm>
          <a:prstGeom prst="wedgeRoundRectCallout">
            <a:avLst>
              <a:gd name="adj1" fmla="val 119666"/>
              <a:gd name="adj2" fmla="val 120044"/>
              <a:gd name="adj3" fmla="val 16667"/>
            </a:avLst>
          </a:prstGeom>
          <a:solidFill>
            <a:srgbClr val="0E76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outerShdw blurRad="50800" dist="38100" algn="l" rotWithShape="0">
                    <a:prstClr val="black">
                      <a:alpha val="40000"/>
                    </a:prstClr>
                  </a:outerShdw>
                </a:effectLst>
                <a:uLnTx/>
                <a:uFillTx/>
                <a:latin typeface="+mn-lt"/>
                <a:ea typeface="+mn-ea"/>
                <a:cs typeface="+mn-cs"/>
              </a:rPr>
              <a:t>索书号</a:t>
            </a:r>
          </a:p>
        </p:txBody>
      </p:sp>
      <p:sp>
        <p:nvSpPr>
          <p:cNvPr id="3" name="文本框 2"/>
          <p:cNvSpPr txBox="1"/>
          <p:nvPr/>
        </p:nvSpPr>
        <p:spPr>
          <a:xfrm>
            <a:off x="7519034" y="3047366"/>
            <a:ext cx="3984343" cy="2400657"/>
          </a:xfrm>
          <a:prstGeom prst="rect">
            <a:avLst/>
          </a:prstGeom>
          <a:noFill/>
        </p:spPr>
        <p:txBody>
          <a:bodyPr wrap="square" rtlCol="0">
            <a:spAutoFit/>
          </a:bodyPr>
          <a:lstStyle/>
          <a:p>
            <a:pPr>
              <a:lnSpc>
                <a:spcPct val="150000"/>
              </a:lnSpc>
            </a:pPr>
            <a:r>
              <a:rPr lang="en-US" altLang="zh-CN" sz="2000" dirty="0">
                <a:latin typeface="微软雅黑" panose="020B0503020204020204" charset="-122"/>
                <a:ea typeface="微软雅黑" panose="020B0503020204020204" charset="-122"/>
                <a:cs typeface="微软雅黑" panose="020B0503020204020204" charset="-122"/>
              </a:rPr>
              <a:t>       </a:t>
            </a:r>
            <a:r>
              <a:rPr lang="zh-CN" altLang="en-US" sz="2000" dirty="0">
                <a:latin typeface="微软雅黑" panose="020B0503020204020204" charset="-122"/>
                <a:ea typeface="微软雅黑" panose="020B0503020204020204" charset="-122"/>
                <a:cs typeface="微软雅黑" panose="020B0503020204020204" charset="-122"/>
              </a:rPr>
              <a:t>图书馆所有图书均按索书号排列顺序，分类依据 《</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rPr>
              <a:t>中国图书馆图书分类法</a:t>
            </a:r>
            <a:r>
              <a:rPr lang="zh-CN" altLang="en-US" sz="2000" dirty="0">
                <a:latin typeface="微软雅黑" panose="020B0503020204020204" charset="-122"/>
                <a:ea typeface="微软雅黑" panose="020B0503020204020204" charset="-122"/>
                <a:cs typeface="微软雅黑" panose="020B0503020204020204" charset="-122"/>
              </a:rPr>
              <a:t>》的分类体系。</a:t>
            </a:r>
          </a:p>
          <a:p>
            <a:pPr>
              <a:lnSpc>
                <a:spcPct val="150000"/>
              </a:lnSpc>
            </a:pPr>
            <a:endParaRPr lang="zh-CN" altLang="en-US" sz="2000"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如：TN410.2/1930</a:t>
            </a:r>
          </a:p>
        </p:txBody>
      </p:sp>
    </p:spTree>
  </p:cSld>
  <p:clrMapOvr>
    <a:masterClrMapping/>
  </p:clrMapOvr>
  <p:transition spd="slow" advTm="5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C:\Users\Administrator\Desktop\新生入馆教育.jpg新生入馆教育"/>
          <p:cNvPicPr>
            <a:picLocks noChangeAspect="1"/>
          </p:cNvPicPr>
          <p:nvPr/>
        </p:nvPicPr>
        <p:blipFill>
          <a:blip r:embed="rId2"/>
          <a:srcRect/>
          <a:stretch>
            <a:fillRect/>
          </a:stretch>
        </p:blipFill>
        <p:spPr>
          <a:xfrm>
            <a:off x="268605" y="1607824"/>
            <a:ext cx="11654155" cy="3641725"/>
          </a:xfrm>
          <a:prstGeom prst="rect">
            <a:avLst/>
          </a:prstGeom>
        </p:spPr>
      </p:pic>
      <p:sp>
        <p:nvSpPr>
          <p:cNvPr id="2" name="文本框 1"/>
          <p:cNvSpPr txBox="1"/>
          <p:nvPr/>
        </p:nvSpPr>
        <p:spPr>
          <a:xfrm>
            <a:off x="3315336" y="2169162"/>
            <a:ext cx="7363955" cy="584775"/>
          </a:xfrm>
          <a:prstGeom prst="rect">
            <a:avLst/>
          </a:prstGeom>
          <a:noFill/>
        </p:spPr>
        <p:txBody>
          <a:bodyPr wrap="square" rtlCol="0">
            <a:spAutoFit/>
          </a:bodyPr>
          <a:lstStyle/>
          <a:p>
            <a:r>
              <a:rPr lang="zh-CN" altLang="zh-CN" sz="3200" b="1" dirty="0">
                <a:solidFill>
                  <a:srgbClr val="FF0000"/>
                </a:solidFill>
                <a:latin typeface="楷体" panose="02010609060101010101" charset="-122"/>
                <a:ea typeface="楷体" panose="02010609060101010101" charset="-122"/>
              </a:rPr>
              <a:t>武汉职业技术学院新生入馆教育</a:t>
            </a:r>
          </a:p>
        </p:txBody>
      </p:sp>
      <p:sp>
        <p:nvSpPr>
          <p:cNvPr id="4" name="文本框 3"/>
          <p:cNvSpPr txBox="1"/>
          <p:nvPr/>
        </p:nvSpPr>
        <p:spPr>
          <a:xfrm>
            <a:off x="4385945" y="2827655"/>
            <a:ext cx="4103299" cy="369332"/>
          </a:xfrm>
          <a:prstGeom prst="rect">
            <a:avLst/>
          </a:prstGeom>
          <a:noFill/>
        </p:spPr>
        <p:txBody>
          <a:bodyPr wrap="square" rtlCol="0">
            <a:spAutoFit/>
          </a:bodyPr>
          <a:lstStyle/>
          <a:p>
            <a:r>
              <a:rPr lang="en-US" altLang="zh-CN" b="1" dirty="0">
                <a:solidFill>
                  <a:srgbClr val="FF0000"/>
                </a:solidFill>
                <a:latin typeface="Arial" panose="020B0604020202020204" pitchFamily="34" charset="0"/>
                <a:cs typeface="Arial" panose="020B0604020202020204" pitchFamily="34" charset="0"/>
              </a:rPr>
              <a:t>https://tsg.wtc.edu.cn</a:t>
            </a:r>
            <a:endParaRPr lang="zh-CN" altLang="en-US"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advTm="5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45871" y="930275"/>
            <a:ext cx="9502140" cy="645160"/>
          </a:xfrm>
          <a:prstGeom prst="rect">
            <a:avLst/>
          </a:prstGeom>
          <a:noFill/>
        </p:spPr>
        <p:txBody>
          <a:bodyPr wrap="square" rtlCol="0">
            <a:spAutoFit/>
          </a:bodyPr>
          <a:lstStyle/>
          <a:p>
            <a:pPr algn="l" fontAlgn="auto">
              <a:lnSpc>
                <a:spcPct val="150000"/>
              </a:lnSpc>
            </a:pPr>
            <a:r>
              <a:rPr lang="zh-CN" altLang="en-US" sz="2400" dirty="0">
                <a:latin typeface="微软雅黑" panose="020B0503020204020204" charset="-122"/>
                <a:ea typeface="微软雅黑" panose="020B0503020204020204" charset="-122"/>
                <a:cs typeface="微软雅黑" panose="020B0503020204020204" charset="-122"/>
              </a:rPr>
              <a:t>四、</a:t>
            </a:r>
            <a:r>
              <a:rPr lang="zh-CN" altLang="en-US" sz="2400" dirty="0">
                <a:latin typeface="微软雅黑" panose="020B0503020204020204" charset="-122"/>
                <a:ea typeface="微软雅黑" panose="020B0503020204020204" charset="-122"/>
                <a:cs typeface="微软雅黑" panose="020B0503020204020204" charset="-122"/>
                <a:sym typeface="+mn-ea"/>
              </a:rPr>
              <a:t>一楼借书处办理借阅手续</a:t>
            </a:r>
            <a:endParaRPr lang="zh-CN" altLang="en-US" sz="2400" dirty="0">
              <a:latin typeface="微软雅黑" panose="020B0503020204020204" charset="-122"/>
              <a:ea typeface="微软雅黑" panose="020B0503020204020204" charset="-122"/>
              <a:cs typeface="微软雅黑" panose="020B0503020204020204" charset="-122"/>
            </a:endParaRPr>
          </a:p>
        </p:txBody>
      </p:sp>
      <p:graphicFrame>
        <p:nvGraphicFramePr>
          <p:cNvPr id="172038" name="Group 6"/>
          <p:cNvGraphicFramePr>
            <a:graphicFrameLocks noGrp="1"/>
          </p:cNvGraphicFramePr>
          <p:nvPr>
            <p:custDataLst>
              <p:tags r:id="rId1"/>
            </p:custDataLst>
            <p:extLst>
              <p:ext uri="{D42A27DB-BD31-4B8C-83A1-F6EECF244321}">
                <p14:modId xmlns:p14="http://schemas.microsoft.com/office/powerpoint/2010/main" val="2204368732"/>
              </p:ext>
            </p:extLst>
          </p:nvPr>
        </p:nvGraphicFramePr>
        <p:xfrm>
          <a:off x="3575368" y="2260600"/>
          <a:ext cx="5040313" cy="1371600"/>
        </p:xfrm>
        <a:graphic>
          <a:graphicData uri="http://schemas.openxmlformats.org/drawingml/2006/table">
            <a:tbl>
              <a:tblPr/>
              <a:tblGrid>
                <a:gridCol w="1423987">
                  <a:extLst>
                    <a:ext uri="{9D8B030D-6E8A-4147-A177-3AD203B41FA5}">
                      <a16:colId xmlns:a16="http://schemas.microsoft.com/office/drawing/2014/main" val="20000"/>
                    </a:ext>
                  </a:extLst>
                </a:gridCol>
                <a:gridCol w="1023939">
                  <a:extLst>
                    <a:ext uri="{9D8B030D-6E8A-4147-A177-3AD203B41FA5}">
                      <a16:colId xmlns:a16="http://schemas.microsoft.com/office/drawing/2014/main" val="20001"/>
                    </a:ext>
                  </a:extLst>
                </a:gridCol>
                <a:gridCol w="1331912">
                  <a:extLst>
                    <a:ext uri="{9D8B030D-6E8A-4147-A177-3AD203B41FA5}">
                      <a16:colId xmlns:a16="http://schemas.microsoft.com/office/drawing/2014/main" val="20002"/>
                    </a:ext>
                  </a:extLst>
                </a:gridCol>
                <a:gridCol w="1260475">
                  <a:extLst>
                    <a:ext uri="{9D8B030D-6E8A-4147-A177-3AD203B41FA5}">
                      <a16:colId xmlns:a16="http://schemas.microsoft.com/office/drawing/2014/main" val="20003"/>
                    </a:ext>
                  </a:extLst>
                </a:gridCol>
              </a:tblGrid>
              <a:tr h="3201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资源类型</a:t>
                      </a:r>
                    </a:p>
                  </a:txBody>
                  <a:tcPr marT="45741" marB="45741" anchor="ctr" horzOverflow="overflow">
                    <a:lnL w="19050" cap="rnd">
                      <a:solidFill>
                        <a:srgbClr val="144D73"/>
                      </a:solidFill>
                      <a:prstDash val="solid"/>
                    </a:lnL>
                    <a:lnR w="3175">
                      <a:solidFill>
                        <a:srgbClr val="FFFFFF"/>
                      </a:solidFill>
                      <a:prstDash val="dot"/>
                    </a:lnR>
                    <a:lnT w="19050" cap="rnd">
                      <a:solidFill>
                        <a:srgbClr val="144D73"/>
                      </a:solidFill>
                      <a:prstDash val="solid"/>
                    </a:lnT>
                    <a:lnB w="19050">
                      <a:solidFill>
                        <a:srgbClr val="144D73"/>
                      </a:solidFill>
                      <a:prstDash val="solid"/>
                    </a:lnB>
                    <a:lnTlToBr>
                      <a:noFill/>
                    </a:lnTlToBr>
                    <a:lnBlToTr>
                      <a:noFill/>
                    </a:lnBlToTr>
                    <a:solidFill>
                      <a:srgbClr val="144D7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借阅数量</a:t>
                      </a:r>
                    </a:p>
                  </a:txBody>
                  <a:tcPr marT="45741" marB="45741" anchor="ctr" horzOverflow="overflow">
                    <a:lnL w="3175">
                      <a:solidFill>
                        <a:srgbClr val="FFFFFF"/>
                      </a:solidFill>
                      <a:prstDash val="dot"/>
                    </a:lnL>
                    <a:lnR w="3175">
                      <a:solidFill>
                        <a:srgbClr val="FFFFFF"/>
                      </a:solidFill>
                      <a:prstDash val="dot"/>
                    </a:lnR>
                    <a:lnT w="19050" cap="rnd">
                      <a:solidFill>
                        <a:srgbClr val="144D73"/>
                      </a:solidFill>
                      <a:prstDash val="solid"/>
                    </a:lnT>
                    <a:lnB w="19050">
                      <a:solidFill>
                        <a:srgbClr val="144D73"/>
                      </a:solidFill>
                      <a:prstDash val="solid"/>
                    </a:lnB>
                    <a:lnTlToBr>
                      <a:noFill/>
                    </a:lnTlToBr>
                    <a:lnBlToTr>
                      <a:noFill/>
                    </a:lnBlToTr>
                    <a:solidFill>
                      <a:srgbClr val="144D7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借阅天数</a:t>
                      </a:r>
                    </a:p>
                  </a:txBody>
                  <a:tcPr marT="45741" marB="45741" anchor="ctr" horzOverflow="overflow">
                    <a:lnL w="3175">
                      <a:solidFill>
                        <a:srgbClr val="FFFFFF"/>
                      </a:solidFill>
                      <a:prstDash val="dot"/>
                    </a:lnL>
                    <a:lnR w="3175">
                      <a:solidFill>
                        <a:srgbClr val="FFFFFF"/>
                      </a:solidFill>
                      <a:prstDash val="dot"/>
                    </a:lnR>
                    <a:lnT w="19050" cap="rnd">
                      <a:solidFill>
                        <a:srgbClr val="144D73"/>
                      </a:solidFill>
                      <a:prstDash val="solid"/>
                    </a:lnT>
                    <a:lnB w="19050">
                      <a:solidFill>
                        <a:srgbClr val="144D73"/>
                      </a:solidFill>
                      <a:prstDash val="solid"/>
                    </a:lnB>
                    <a:lnTlToBr>
                      <a:noFill/>
                    </a:lnTlToBr>
                    <a:lnBlToTr>
                      <a:noFill/>
                    </a:lnBlToTr>
                    <a:solidFill>
                      <a:srgbClr val="144D7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续借天数</a:t>
                      </a:r>
                    </a:p>
                  </a:txBody>
                  <a:tcPr marT="45741" marB="45741" anchor="ctr" horzOverflow="overflow">
                    <a:lnL w="3175">
                      <a:solidFill>
                        <a:srgbClr val="FFFFFF"/>
                      </a:solidFill>
                      <a:prstDash val="dot"/>
                    </a:lnL>
                    <a:lnR w="19050" cap="rnd">
                      <a:solidFill>
                        <a:srgbClr val="144D73"/>
                      </a:solidFill>
                      <a:prstDash val="solid"/>
                    </a:lnR>
                    <a:lnT w="19050" cap="rnd">
                      <a:solidFill>
                        <a:srgbClr val="144D73"/>
                      </a:solidFill>
                      <a:prstDash val="solid"/>
                    </a:lnT>
                    <a:lnB w="19050">
                      <a:solidFill>
                        <a:srgbClr val="144D73"/>
                      </a:solidFill>
                      <a:prstDash val="solid"/>
                    </a:lnB>
                    <a:lnTlToBr>
                      <a:noFill/>
                    </a:lnTlToBr>
                    <a:lnBlToTr>
                      <a:noFill/>
                    </a:lnBlToTr>
                    <a:solidFill>
                      <a:srgbClr val="144D73"/>
                    </a:solidFill>
                  </a:tcPr>
                </a:tc>
                <a:extLst>
                  <a:ext uri="{0D108BD9-81ED-4DB2-BD59-A6C34878D82A}">
                    <a16:rowId xmlns:a16="http://schemas.microsoft.com/office/drawing/2014/main" val="10000"/>
                  </a:ext>
                </a:extLst>
              </a:tr>
              <a:tr h="5685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rgbClr val="404040"/>
                          </a:solidFill>
                          <a:effectLst/>
                          <a:latin typeface="Arial" panose="020B0604020202020204" pitchFamily="34" charset="0"/>
                          <a:ea typeface="宋体" panose="02010600030101010101" pitchFamily="2" charset="-122"/>
                        </a:rPr>
                        <a:t>普通图书</a:t>
                      </a:r>
                    </a:p>
                  </a:txBody>
                  <a:tcPr marT="45741" marB="45741" anchor="ctr" horzOverflow="overflow">
                    <a:lnL w="19050" cap="rnd">
                      <a:solidFill>
                        <a:srgbClr val="144D73"/>
                      </a:solidFill>
                      <a:prstDash val="solid"/>
                    </a:lnL>
                    <a:lnR w="3175">
                      <a:solidFill>
                        <a:srgbClr val="144D73"/>
                      </a:solidFill>
                      <a:prstDash val="dot"/>
                    </a:lnR>
                    <a:lnT w="19050">
                      <a:solidFill>
                        <a:srgbClr val="144D73"/>
                      </a:solidFill>
                      <a:prstDash val="solid"/>
                    </a:lnT>
                    <a:lnB w="3175">
                      <a:solidFill>
                        <a:srgbClr val="144D73"/>
                      </a:solidFill>
                      <a:prstDash val="dot"/>
                    </a:lnB>
                    <a:lnTlToBr>
                      <a:noFill/>
                    </a:lnTlToBr>
                    <a:lnBlToTr>
                      <a:noFill/>
                    </a:lnBlToTr>
                    <a:solidFill>
                      <a:srgbClr val="F2F2F2"/>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500" b="0" i="0" u="none" strike="noStrike" cap="none" normalizeH="0" baseline="0" dirty="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10</a:t>
                      </a:r>
                      <a:r>
                        <a:rPr kumimoji="0" lang="zh-CN" altLang="en-US" sz="1500" b="0" i="0" u="none" strike="noStrike" cap="none" normalizeH="0" baseline="0" dirty="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册</a:t>
                      </a:r>
                    </a:p>
                  </a:txBody>
                  <a:tcPr marT="45741" marB="45741" anchor="ctr" horzOverflow="overflow">
                    <a:lnL w="3175">
                      <a:solidFill>
                        <a:srgbClr val="144D73"/>
                      </a:solidFill>
                      <a:prstDash val="dot"/>
                    </a:lnL>
                    <a:lnR w="3175">
                      <a:solidFill>
                        <a:srgbClr val="144D73"/>
                      </a:solidFill>
                      <a:prstDash val="dot"/>
                    </a:lnR>
                    <a:lnT w="19050">
                      <a:solidFill>
                        <a:srgbClr val="144D73"/>
                      </a:solidFill>
                      <a:prstDash val="solid"/>
                    </a:lnT>
                    <a:lnB w="19050" cap="rnd">
                      <a:solidFill>
                        <a:srgbClr val="144D73"/>
                      </a:solidFill>
                      <a:prstDash val="soli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500" b="0" i="0" u="none" strike="noStrike" cap="none" normalizeH="0" baseline="0" dirty="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60</a:t>
                      </a:r>
                      <a:r>
                        <a:rPr kumimoji="0" lang="zh-CN" altLang="en-US" sz="1500" b="0" i="0" u="none" strike="noStrike" cap="none" normalizeH="0" baseline="0" dirty="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天</a:t>
                      </a:r>
                    </a:p>
                  </a:txBody>
                  <a:tcPr marT="45741" marB="45741" anchor="ctr" horzOverflow="overflow">
                    <a:lnL w="3175">
                      <a:solidFill>
                        <a:srgbClr val="144D73"/>
                      </a:solidFill>
                      <a:prstDash val="dot"/>
                    </a:lnL>
                    <a:lnR w="3175">
                      <a:solidFill>
                        <a:srgbClr val="144D73"/>
                      </a:solidFill>
                      <a:prstDash val="dot"/>
                    </a:lnR>
                    <a:lnT w="19050">
                      <a:solidFill>
                        <a:srgbClr val="144D73"/>
                      </a:solidFill>
                      <a:prstDash val="solid"/>
                    </a:lnT>
                    <a:lnB w="3175">
                      <a:solidFill>
                        <a:srgbClr val="144D73"/>
                      </a:solidFill>
                      <a:prstDash val="dot"/>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500" b="0" i="0" u="none" strike="noStrike" cap="none" normalizeH="0" baseline="0" dirty="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60</a:t>
                      </a:r>
                      <a:r>
                        <a:rPr kumimoji="0" lang="zh-CN" altLang="en-US" sz="1500" b="0" i="0" u="none" strike="noStrike" cap="none" normalizeH="0" baseline="0" dirty="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天</a:t>
                      </a:r>
                    </a:p>
                  </a:txBody>
                  <a:tcPr marT="45741" marB="45741" anchor="ctr" horzOverflow="overflow">
                    <a:lnL w="3175">
                      <a:solidFill>
                        <a:srgbClr val="144D73"/>
                      </a:solidFill>
                      <a:prstDash val="dot"/>
                    </a:lnL>
                    <a:lnR w="19050" cap="rnd">
                      <a:solidFill>
                        <a:srgbClr val="144D73"/>
                      </a:solidFill>
                      <a:prstDash val="solid"/>
                    </a:lnR>
                    <a:lnT w="19050">
                      <a:solidFill>
                        <a:srgbClr val="144D73"/>
                      </a:solidFill>
                      <a:prstDash val="solid"/>
                    </a:lnT>
                    <a:lnB w="3175">
                      <a:solidFill>
                        <a:srgbClr val="144D73"/>
                      </a:solidFill>
                      <a:prstDash val="dot"/>
                    </a:lnB>
                    <a:lnTlToBr>
                      <a:noFill/>
                    </a:lnTlToBr>
                    <a:lnBlToTr>
                      <a:noFill/>
                    </a:lnBlToTr>
                    <a:solidFill>
                      <a:srgbClr val="F2F2F2"/>
                    </a:solidFill>
                  </a:tcPr>
                </a:tc>
                <a:extLst>
                  <a:ext uri="{0D108BD9-81ED-4DB2-BD59-A6C34878D82A}">
                    <a16:rowId xmlns:a16="http://schemas.microsoft.com/office/drawing/2014/main" val="10001"/>
                  </a:ext>
                </a:extLst>
              </a:tr>
              <a:tr h="48282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rgbClr val="404040"/>
                          </a:solidFill>
                          <a:effectLst/>
                          <a:latin typeface="Arial" panose="020B0604020202020204" pitchFamily="34" charset="0"/>
                          <a:ea typeface="宋体" panose="02010600030101010101" pitchFamily="2" charset="-122"/>
                        </a:rPr>
                        <a:t>文学图书</a:t>
                      </a:r>
                    </a:p>
                  </a:txBody>
                  <a:tcPr marT="45741" marB="45741" anchor="ctr" horzOverflow="overflow">
                    <a:lnL w="19050" cap="rnd">
                      <a:solidFill>
                        <a:srgbClr val="144D73"/>
                      </a:solidFill>
                      <a:prstDash val="solid"/>
                    </a:lnL>
                    <a:lnR w="3175">
                      <a:solidFill>
                        <a:srgbClr val="144D73"/>
                      </a:solidFill>
                      <a:prstDash val="dot"/>
                    </a:lnR>
                    <a:lnT w="3175">
                      <a:solidFill>
                        <a:srgbClr val="144D73"/>
                      </a:solidFill>
                      <a:prstDash val="dot"/>
                    </a:lnT>
                    <a:lnB w="19050" cap="rnd">
                      <a:solidFill>
                        <a:srgbClr val="144D73"/>
                      </a:solidFill>
                      <a:prstDash val="solid"/>
                    </a:lnB>
                    <a:lnTlToBr>
                      <a:noFill/>
                    </a:lnTlToBr>
                    <a:lnBlToTr>
                      <a:noFill/>
                    </a:lnBlToTr>
                    <a:solidFill>
                      <a:srgbClr val="FFFFFF"/>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500" b="0" i="0" u="none" strike="noStrike" cap="none" normalizeH="0" baseline="0" dirty="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41" marB="45741" anchor="ctr" horzOverflow="overflow">
                    <a:lnL w="3175">
                      <a:solidFill>
                        <a:srgbClr val="144D73"/>
                      </a:solidFill>
                      <a:prstDash val="dot"/>
                    </a:lnL>
                    <a:lnR w="3175">
                      <a:solidFill>
                        <a:srgbClr val="144D73"/>
                      </a:solidFill>
                      <a:prstDash val="dot"/>
                    </a:lnR>
                    <a:lnT w="3175">
                      <a:solidFill>
                        <a:srgbClr val="144D73"/>
                      </a:solidFill>
                      <a:prstDash val="dot"/>
                    </a:lnT>
                    <a:lnB w="19050" cap="rnd">
                      <a:solidFill>
                        <a:srgbClr val="144D73"/>
                      </a:solidFill>
                      <a:prstDash val="soli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500" b="0" i="0" u="none" strike="noStrike" cap="none" normalizeH="0" baseline="0" dirty="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60</a:t>
                      </a:r>
                      <a:r>
                        <a:rPr kumimoji="0" lang="zh-CN" altLang="en-US" sz="1500" b="0" i="0" u="none" strike="noStrike" cap="none" normalizeH="0" baseline="0" dirty="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天</a:t>
                      </a:r>
                    </a:p>
                  </a:txBody>
                  <a:tcPr marT="45741" marB="45741" anchor="ctr" horzOverflow="overflow">
                    <a:lnL w="3175">
                      <a:solidFill>
                        <a:srgbClr val="144D73"/>
                      </a:solidFill>
                      <a:prstDash val="dot"/>
                    </a:lnL>
                    <a:lnR w="3175">
                      <a:solidFill>
                        <a:srgbClr val="144D73"/>
                      </a:solidFill>
                      <a:prstDash val="dot"/>
                    </a:lnR>
                    <a:lnT w="3175">
                      <a:solidFill>
                        <a:srgbClr val="144D73"/>
                      </a:solidFill>
                      <a:prstDash val="dot"/>
                    </a:lnT>
                    <a:lnB w="19050" cap="rnd">
                      <a:solidFill>
                        <a:srgbClr val="144D73"/>
                      </a:solidFill>
                      <a:prstDash val="soli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500" b="0" i="0" u="none" strike="noStrike" cap="none" normalizeH="0" baseline="0" dirty="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60</a:t>
                      </a:r>
                      <a:r>
                        <a:rPr kumimoji="0" lang="zh-CN" altLang="en-US" sz="1500" b="0" i="0" u="none" strike="noStrike" cap="none" normalizeH="0" baseline="0" dirty="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天</a:t>
                      </a:r>
                    </a:p>
                  </a:txBody>
                  <a:tcPr marT="45741" marB="45741" anchor="ctr" horzOverflow="overflow">
                    <a:lnL w="3175">
                      <a:solidFill>
                        <a:srgbClr val="144D73"/>
                      </a:solidFill>
                      <a:prstDash val="dot"/>
                    </a:lnL>
                    <a:lnR w="19050" cap="rnd">
                      <a:solidFill>
                        <a:srgbClr val="144D73"/>
                      </a:solidFill>
                      <a:prstDash val="solid"/>
                    </a:lnR>
                    <a:lnT w="3175">
                      <a:solidFill>
                        <a:srgbClr val="144D73"/>
                      </a:solidFill>
                      <a:prstDash val="dot"/>
                    </a:lnT>
                    <a:lnB w="19050" cap="rnd">
                      <a:solidFill>
                        <a:srgbClr val="144D73"/>
                      </a:solidFill>
                      <a:prstDash val="solid"/>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
        <p:nvSpPr>
          <p:cNvPr id="2" name="文本框 1"/>
          <p:cNvSpPr txBox="1"/>
          <p:nvPr/>
        </p:nvSpPr>
        <p:spPr>
          <a:xfrm>
            <a:off x="1046834" y="4294789"/>
            <a:ext cx="9701177" cy="553998"/>
          </a:xfrm>
          <a:prstGeom prst="rect">
            <a:avLst/>
          </a:prstGeom>
          <a:noFill/>
        </p:spPr>
        <p:txBody>
          <a:bodyPr wrap="square" rtlCol="0">
            <a:spAutoFit/>
          </a:bodyPr>
          <a:lstStyle/>
          <a:p>
            <a:pPr algn="l">
              <a:lnSpc>
                <a:spcPct val="150000"/>
              </a:lnSpc>
            </a:pPr>
            <a:r>
              <a:rPr lang="en-US" alt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en-US" altLang="zh-CN" sz="2000"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zh-CN" sz="2000" b="1" dirty="0">
                <a:solidFill>
                  <a:srgbClr val="FF0000"/>
                </a:solidFill>
                <a:latin typeface="微软雅黑" panose="020B0503020204020204" charset="-122"/>
                <a:ea typeface="微软雅黑" panose="020B0503020204020204" charset="-122"/>
                <a:cs typeface="微软雅黑" panose="020B0503020204020204" charset="-122"/>
                <a:sym typeface="+mn-ea"/>
              </a:rPr>
              <a:t>注：借阅期在寒暑假期间，系统自动顺延，寒假顺延30天，暑假顺延60天。</a:t>
            </a:r>
            <a:endParaRPr lang="zh-CN" altLang="en-US" sz="2000" b="1" dirty="0">
              <a:solidFill>
                <a:srgbClr val="FF0000"/>
              </a:solidFill>
            </a:endParaRPr>
          </a:p>
        </p:txBody>
      </p:sp>
    </p:spTree>
  </p:cSld>
  <p:clrMapOvr>
    <a:masterClrMapping/>
  </p:clrMapOvr>
  <p:transition spd="slow" advTm="5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0"/>
          <p:cNvPicPr>
            <a:picLocks noChangeAspect="1"/>
          </p:cNvPicPr>
          <p:nvPr/>
        </p:nvPicPr>
        <p:blipFill>
          <a:blip r:embed="rId2"/>
          <a:stretch>
            <a:fillRect/>
          </a:stretch>
        </p:blipFill>
        <p:spPr>
          <a:xfrm>
            <a:off x="408942" y="-680085"/>
            <a:ext cx="4401820" cy="3140710"/>
          </a:xfrm>
          <a:prstGeom prst="rect">
            <a:avLst/>
          </a:prstGeom>
        </p:spPr>
      </p:pic>
      <p:sp>
        <p:nvSpPr>
          <p:cNvPr id="3" name="文本框 2"/>
          <p:cNvSpPr txBox="1"/>
          <p:nvPr/>
        </p:nvSpPr>
        <p:spPr>
          <a:xfrm>
            <a:off x="1818642" y="553720"/>
            <a:ext cx="902811" cy="523220"/>
          </a:xfrm>
          <a:prstGeom prst="rect">
            <a:avLst/>
          </a:prstGeom>
          <a:noFill/>
        </p:spPr>
        <p:txBody>
          <a:bodyPr wrap="none" rtlCol="0" anchor="t">
            <a:spAutoFit/>
          </a:bodyPr>
          <a:lstStyle/>
          <a:p>
            <a:pPr algn="l" defTabSz="914400">
              <a:buClrTx/>
              <a:buSzTx/>
              <a:buFontTx/>
            </a:pPr>
            <a:r>
              <a:rPr lang="zh-CN" altLang="en-US" sz="2800" b="1"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续借</a:t>
            </a:r>
          </a:p>
        </p:txBody>
      </p:sp>
      <p:sp>
        <p:nvSpPr>
          <p:cNvPr id="7" name="文本框 6"/>
          <p:cNvSpPr txBox="1"/>
          <p:nvPr/>
        </p:nvSpPr>
        <p:spPr>
          <a:xfrm>
            <a:off x="1619885" y="1649732"/>
            <a:ext cx="9860915" cy="3970318"/>
          </a:xfrm>
          <a:prstGeom prst="rect">
            <a:avLst/>
          </a:prstGeom>
          <a:noFill/>
        </p:spPr>
        <p:txBody>
          <a:bodyPr wrap="square" rtlCol="0">
            <a:spAutoFit/>
          </a:bodyPr>
          <a:lstStyle/>
          <a:p>
            <a:pPr algn="l">
              <a:lnSpc>
                <a:spcPct val="150000"/>
              </a:lnSpc>
            </a:pPr>
            <a:r>
              <a:rPr lang="zh-CN" altLang="en-US"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续借图书有以下三种方法：</a:t>
            </a:r>
            <a:endParaRPr lang="zh-CN" altLang="en-US"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a:lnSpc>
                <a:spcPct val="300000"/>
              </a:lnSpc>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带要续借的书和读者证到借书处办理手续；</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a:lnSpc>
                <a:spcPct val="300000"/>
              </a:lnSpc>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）登录</a:t>
            </a: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图书馆网站进入的“我的图书馆”办理；</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a:lnSpc>
                <a:spcPct val="300000"/>
              </a:lnSpc>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3</a:t>
            </a:r>
            <a:r>
              <a:rPr lang="zh-CN" altLang="en-US"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通过“微信图书馆”-“我的图书馆”-“借阅信息/续借”办理。</a:t>
            </a:r>
            <a:endParaRPr lang="zh-CN" altLang="en-US" sz="2400" dirty="0"/>
          </a:p>
        </p:txBody>
      </p:sp>
    </p:spTree>
  </p:cSld>
  <p:clrMapOvr>
    <a:masterClrMapping/>
  </p:clrMapOvr>
  <p:transition spd="slow" advTm="5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711325" y="1744984"/>
            <a:ext cx="8620760" cy="3296287"/>
          </a:xfrm>
          <a:prstGeom prst="rect">
            <a:avLst/>
          </a:prstGeom>
          <a:noFill/>
        </p:spPr>
        <p:txBody>
          <a:bodyPr wrap="square" rtlCol="0">
            <a:spAutoFit/>
          </a:bodyPr>
          <a:lstStyle/>
          <a:p>
            <a:pPr algn="l">
              <a:lnSpc>
                <a:spcPct val="150000"/>
              </a:lnSpc>
            </a:pPr>
            <a:r>
              <a:rPr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（1 ）所借的文学类图书请到三楼文学书库办理还书手续；</a:t>
            </a:r>
            <a:endParaRPr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a:lnSpc>
                <a:spcPct val="210000"/>
              </a:lnSpc>
            </a:pPr>
            <a:r>
              <a:rPr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（2 ）其他类图书</a:t>
            </a:r>
            <a:r>
              <a:rPr 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在</a:t>
            </a:r>
            <a:r>
              <a:rPr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馆一楼服务台还书处办理相关手续。</a:t>
            </a:r>
            <a:endParaRPr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a:lnSpc>
                <a:spcPct val="210000"/>
              </a:lnSpc>
            </a:pPr>
            <a:r>
              <a:rPr 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a:t>
            </a:r>
            <a:r>
              <a:rPr lang="zh-CN"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a:t>
            </a:r>
          </a:p>
          <a:p>
            <a:pPr algn="l">
              <a:lnSpc>
                <a:spcPct val="210000"/>
              </a:lnSpc>
            </a:pPr>
            <a:r>
              <a:rPr lang="zh-CN"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sz="2000" b="1" dirty="0">
                <a:solidFill>
                  <a:srgbClr val="FF0000"/>
                </a:solidFill>
                <a:latin typeface="微软雅黑" panose="020B0503020204020204" charset="-122"/>
                <a:ea typeface="微软雅黑" panose="020B0503020204020204" charset="-122"/>
                <a:cs typeface="微软雅黑" panose="020B0503020204020204" charset="-122"/>
                <a:sym typeface="+mn-ea"/>
              </a:rPr>
              <a:t>还书时注意关注电脑上显示的个人信息，看是否正确。</a:t>
            </a:r>
            <a:endParaRPr lang="zh-CN" sz="2000" b="1" dirty="0">
              <a:solidFill>
                <a:srgbClr val="FF0000"/>
              </a:solidFill>
              <a:latin typeface="微软雅黑" panose="020B0503020204020204" charset="-122"/>
              <a:ea typeface="微软雅黑" panose="020B0503020204020204" charset="-122"/>
              <a:cs typeface="微软雅黑" panose="020B0503020204020204" charset="-122"/>
            </a:endParaRPr>
          </a:p>
          <a:p>
            <a:pPr algn="l">
              <a:lnSpc>
                <a:spcPct val="210000"/>
              </a:lnSpc>
            </a:pPr>
            <a:r>
              <a:rPr lang="zh-CN" sz="2000" b="1" dirty="0">
                <a:solidFill>
                  <a:srgbClr val="FF0000"/>
                </a:solidFill>
                <a:latin typeface="微软雅黑" panose="020B0503020204020204" charset="-122"/>
                <a:ea typeface="微软雅黑" panose="020B0503020204020204" charset="-122"/>
                <a:cs typeface="微软雅黑" panose="020B0503020204020204" charset="-122"/>
                <a:sym typeface="+mn-ea"/>
              </a:rPr>
              <a:t>         如有出入，请即时与工作人员核对。</a:t>
            </a:r>
            <a:endParaRPr lang="zh-CN" altLang="en-US" sz="2000" dirty="0"/>
          </a:p>
        </p:txBody>
      </p:sp>
      <p:pic>
        <p:nvPicPr>
          <p:cNvPr id="2" name="图片 1" descr="10"/>
          <p:cNvPicPr>
            <a:picLocks noChangeAspect="1"/>
          </p:cNvPicPr>
          <p:nvPr/>
        </p:nvPicPr>
        <p:blipFill>
          <a:blip r:embed="rId2"/>
          <a:stretch>
            <a:fillRect/>
          </a:stretch>
        </p:blipFill>
        <p:spPr>
          <a:xfrm>
            <a:off x="408942" y="-680085"/>
            <a:ext cx="4401820" cy="3140710"/>
          </a:xfrm>
          <a:prstGeom prst="rect">
            <a:avLst/>
          </a:prstGeom>
        </p:spPr>
      </p:pic>
      <p:sp>
        <p:nvSpPr>
          <p:cNvPr id="3" name="文本框 2"/>
          <p:cNvSpPr txBox="1"/>
          <p:nvPr/>
        </p:nvSpPr>
        <p:spPr>
          <a:xfrm>
            <a:off x="1818642" y="553720"/>
            <a:ext cx="902811" cy="523220"/>
          </a:xfrm>
          <a:prstGeom prst="rect">
            <a:avLst/>
          </a:prstGeom>
          <a:noFill/>
        </p:spPr>
        <p:txBody>
          <a:bodyPr wrap="none" rtlCol="0" anchor="t">
            <a:spAutoFit/>
          </a:bodyPr>
          <a:lstStyle/>
          <a:p>
            <a:pPr algn="l" defTabSz="914400">
              <a:buClrTx/>
              <a:buSzTx/>
              <a:buFontTx/>
            </a:pPr>
            <a:r>
              <a:rPr lang="zh-CN" altLang="en-US" sz="2800" b="1"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还书</a:t>
            </a:r>
          </a:p>
        </p:txBody>
      </p:sp>
      <p:sp>
        <p:nvSpPr>
          <p:cNvPr id="164" name="Freeform 18"/>
          <p:cNvSpPr>
            <a:spLocks noEditPoints="1"/>
          </p:cNvSpPr>
          <p:nvPr/>
        </p:nvSpPr>
        <p:spPr bwMode="auto">
          <a:xfrm>
            <a:off x="1711401" y="3329445"/>
            <a:ext cx="619871" cy="656800"/>
          </a:xfrm>
          <a:custGeom>
            <a:avLst/>
            <a:gdLst>
              <a:gd name="T0" fmla="*/ 283 w 568"/>
              <a:gd name="T1" fmla="*/ 574 h 601"/>
              <a:gd name="T2" fmla="*/ 284 w 568"/>
              <a:gd name="T3" fmla="*/ 333 h 601"/>
              <a:gd name="T4" fmla="*/ 453 w 568"/>
              <a:gd name="T5" fmla="*/ 301 h 601"/>
              <a:gd name="T6" fmla="*/ 347 w 568"/>
              <a:gd name="T7" fmla="*/ 343 h 601"/>
              <a:gd name="T8" fmla="*/ 95 w 568"/>
              <a:gd name="T9" fmla="*/ 214 h 601"/>
              <a:gd name="T10" fmla="*/ 127 w 568"/>
              <a:gd name="T11" fmla="*/ 218 h 601"/>
              <a:gd name="T12" fmla="*/ 168 w 568"/>
              <a:gd name="T13" fmla="*/ 222 h 601"/>
              <a:gd name="T14" fmla="*/ 167 w 568"/>
              <a:gd name="T15" fmla="*/ 195 h 601"/>
              <a:gd name="T16" fmla="*/ 284 w 568"/>
              <a:gd name="T17" fmla="*/ 303 h 601"/>
              <a:gd name="T18" fmla="*/ 413 w 568"/>
              <a:gd name="T19" fmla="*/ 209 h 601"/>
              <a:gd name="T20" fmla="*/ 442 w 568"/>
              <a:gd name="T21" fmla="*/ 204 h 601"/>
              <a:gd name="T22" fmla="*/ 458 w 568"/>
              <a:gd name="T23" fmla="*/ 210 h 601"/>
              <a:gd name="T24" fmla="*/ 416 w 568"/>
              <a:gd name="T25" fmla="*/ 256 h 601"/>
              <a:gd name="T26" fmla="*/ 489 w 568"/>
              <a:gd name="T27" fmla="*/ 341 h 601"/>
              <a:gd name="T28" fmla="*/ 467 w 568"/>
              <a:gd name="T29" fmla="*/ 263 h 601"/>
              <a:gd name="T30" fmla="*/ 467 w 568"/>
              <a:gd name="T31" fmla="*/ 500 h 601"/>
              <a:gd name="T32" fmla="*/ 494 w 568"/>
              <a:gd name="T33" fmla="*/ 494 h 601"/>
              <a:gd name="T34" fmla="*/ 310 w 568"/>
              <a:gd name="T35" fmla="*/ 595 h 601"/>
              <a:gd name="T36" fmla="*/ 285 w 568"/>
              <a:gd name="T37" fmla="*/ 601 h 601"/>
              <a:gd name="T38" fmla="*/ 75 w 568"/>
              <a:gd name="T39" fmla="*/ 494 h 601"/>
              <a:gd name="T40" fmla="*/ 102 w 568"/>
              <a:gd name="T41" fmla="*/ 500 h 601"/>
              <a:gd name="T42" fmla="*/ 102 w 568"/>
              <a:gd name="T43" fmla="*/ 263 h 601"/>
              <a:gd name="T44" fmla="*/ 80 w 568"/>
              <a:gd name="T45" fmla="*/ 341 h 601"/>
              <a:gd name="T46" fmla="*/ 142 w 568"/>
              <a:gd name="T47" fmla="*/ 252 h 601"/>
              <a:gd name="T48" fmla="*/ 62 w 568"/>
              <a:gd name="T49" fmla="*/ 400 h 601"/>
              <a:gd name="T50" fmla="*/ 74 w 568"/>
              <a:gd name="T51" fmla="*/ 424 h 601"/>
              <a:gd name="T52" fmla="*/ 85 w 568"/>
              <a:gd name="T53" fmla="*/ 446 h 601"/>
              <a:gd name="T54" fmla="*/ 45 w 568"/>
              <a:gd name="T55" fmla="*/ 475 h 601"/>
              <a:gd name="T56" fmla="*/ 28 w 568"/>
              <a:gd name="T57" fmla="*/ 377 h 601"/>
              <a:gd name="T58" fmla="*/ 54 w 568"/>
              <a:gd name="T59" fmla="*/ 333 h 601"/>
              <a:gd name="T60" fmla="*/ 473 w 568"/>
              <a:gd name="T61" fmla="*/ 381 h 601"/>
              <a:gd name="T62" fmla="*/ 463 w 568"/>
              <a:gd name="T63" fmla="*/ 406 h 601"/>
              <a:gd name="T64" fmla="*/ 455 w 568"/>
              <a:gd name="T65" fmla="*/ 431 h 601"/>
              <a:gd name="T66" fmla="*/ 450 w 568"/>
              <a:gd name="T67" fmla="*/ 450 h 601"/>
              <a:gd name="T68" fmla="*/ 482 w 568"/>
              <a:gd name="T69" fmla="*/ 363 h 601"/>
              <a:gd name="T70" fmla="*/ 513 w 568"/>
              <a:gd name="T71" fmla="*/ 360 h 601"/>
              <a:gd name="T72" fmla="*/ 282 w 568"/>
              <a:gd name="T73" fmla="*/ 0 h 601"/>
              <a:gd name="T74" fmla="*/ 418 w 568"/>
              <a:gd name="T75" fmla="*/ 107 h 601"/>
              <a:gd name="T76" fmla="*/ 394 w 568"/>
              <a:gd name="T77" fmla="*/ 179 h 601"/>
              <a:gd name="T78" fmla="*/ 365 w 568"/>
              <a:gd name="T79" fmla="*/ 81 h 601"/>
              <a:gd name="T80" fmla="*/ 194 w 568"/>
              <a:gd name="T81" fmla="*/ 183 h 601"/>
              <a:gd name="T82" fmla="*/ 152 w 568"/>
              <a:gd name="T83" fmla="*/ 154 h 601"/>
              <a:gd name="T84" fmla="*/ 198 w 568"/>
              <a:gd name="T85" fmla="*/ 4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spd="slow" advTm="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anim calcmode="lin" valueType="num">
                                      <p:cBhvr>
                                        <p:cTn id="8" dur="1000" fill="hold"/>
                                        <p:tgtEl>
                                          <p:spTgt spid="164"/>
                                        </p:tgtEl>
                                        <p:attrNameLst>
                                          <p:attrName>ppt_x</p:attrName>
                                        </p:attrNameLst>
                                      </p:cBhvr>
                                      <p:tavLst>
                                        <p:tav tm="0">
                                          <p:val>
                                            <p:strVal val="#ppt_x"/>
                                          </p:val>
                                        </p:tav>
                                        <p:tav tm="100000">
                                          <p:val>
                                            <p:strVal val="#ppt_x"/>
                                          </p:val>
                                        </p:tav>
                                      </p:tavLst>
                                    </p:anim>
                                    <p:anim calcmode="lin" valueType="num">
                                      <p:cBhvr>
                                        <p:cTn id="9" dur="1000" fill="hold"/>
                                        <p:tgtEl>
                                          <p:spTgt spid="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蓝色渐变光效简约长方形边框"/>
          <p:cNvPicPr>
            <a:picLocks noChangeAspect="1"/>
          </p:cNvPicPr>
          <p:nvPr>
            <p:custDataLst>
              <p:tags r:id="rId1"/>
            </p:custDataLst>
          </p:nvPr>
        </p:nvPicPr>
        <p:blipFill>
          <a:blip r:embed="rId3"/>
          <a:stretch>
            <a:fillRect/>
          </a:stretch>
        </p:blipFill>
        <p:spPr>
          <a:xfrm>
            <a:off x="1343025" y="862965"/>
            <a:ext cx="9505315" cy="4953000"/>
          </a:xfrm>
          <a:prstGeom prst="rect">
            <a:avLst/>
          </a:prstGeom>
        </p:spPr>
      </p:pic>
      <p:pic>
        <p:nvPicPr>
          <p:cNvPr id="8" name="图片 7" descr="19"/>
          <p:cNvPicPr>
            <a:picLocks noChangeAspect="1"/>
          </p:cNvPicPr>
          <p:nvPr/>
        </p:nvPicPr>
        <p:blipFill>
          <a:blip r:embed="rId4"/>
          <a:srcRect l="16136" t="20488" r="14302" b="20012"/>
          <a:stretch>
            <a:fillRect/>
          </a:stretch>
        </p:blipFill>
        <p:spPr>
          <a:xfrm>
            <a:off x="8403591" y="3790319"/>
            <a:ext cx="2444751" cy="1609725"/>
          </a:xfrm>
          <a:prstGeom prst="rect">
            <a:avLst/>
          </a:prstGeom>
        </p:spPr>
      </p:pic>
      <p:sp>
        <p:nvSpPr>
          <p:cNvPr id="11" name="文本框 10"/>
          <p:cNvSpPr txBox="1"/>
          <p:nvPr/>
        </p:nvSpPr>
        <p:spPr>
          <a:xfrm>
            <a:off x="3907298" y="2967990"/>
            <a:ext cx="3647152" cy="923330"/>
          </a:xfrm>
          <a:prstGeom prst="rect">
            <a:avLst/>
          </a:prstGeom>
          <a:noFill/>
        </p:spPr>
        <p:txBody>
          <a:bodyPr wrap="none" rtlCol="0" anchor="t">
            <a:spAutoFit/>
          </a:bodyPr>
          <a:lstStyle/>
          <a:p>
            <a:pPr algn="dist"/>
            <a:r>
              <a:rPr lang="zh-CN" altLang="en-US" sz="5400" dirty="0">
                <a:latin typeface="方正毡笔黑简体" panose="03000509000000000000" charset="-122"/>
                <a:ea typeface="方正毡笔黑简体" panose="03000509000000000000" charset="-122"/>
                <a:sym typeface="+mn-ea"/>
              </a:rPr>
              <a:t>三、资源篇</a:t>
            </a:r>
          </a:p>
        </p:txBody>
      </p:sp>
    </p:spTree>
  </p:cSld>
  <p:clrMapOvr>
    <a:masterClrMapping/>
  </p:clrMapOvr>
  <p:transition spd="slow" advTm="5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706585" y="496569"/>
            <a:ext cx="4810939" cy="528524"/>
            <a:chOff x="4172" y="224"/>
            <a:chExt cx="5598" cy="615"/>
          </a:xfrm>
        </p:grpSpPr>
        <p:sp>
          <p:nvSpPr>
            <p:cNvPr id="25" name="圆角矩形 24"/>
            <p:cNvSpPr/>
            <p:nvPr/>
          </p:nvSpPr>
          <p:spPr>
            <a:xfrm>
              <a:off x="5180" y="224"/>
              <a:ext cx="3720" cy="61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26" name="组合 25"/>
            <p:cNvGrpSpPr/>
            <p:nvPr/>
          </p:nvGrpSpPr>
          <p:grpSpPr>
            <a:xfrm>
              <a:off x="9131" y="404"/>
              <a:ext cx="639" cy="255"/>
              <a:chOff x="99840" y="188640"/>
              <a:chExt cx="540715" cy="216024"/>
            </a:xfrm>
          </p:grpSpPr>
          <p:sp>
            <p:nvSpPr>
              <p:cNvPr id="27" name="燕尾形 26"/>
              <p:cNvSpPr/>
              <p:nvPr/>
            </p:nvSpPr>
            <p:spPr>
              <a:xfrm>
                <a:off x="99840"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28" name="燕尾形 27"/>
              <p:cNvSpPr/>
              <p:nvPr/>
            </p:nvSpPr>
            <p:spPr>
              <a:xfrm>
                <a:off x="260388"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29" name="燕尾形 28"/>
              <p:cNvSpPr/>
              <p:nvPr/>
            </p:nvSpPr>
            <p:spPr>
              <a:xfrm>
                <a:off x="424531"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30" name="文本框 9"/>
            <p:cNvSpPr txBox="1"/>
            <p:nvPr/>
          </p:nvSpPr>
          <p:spPr>
            <a:xfrm>
              <a:off x="5027" y="276"/>
              <a:ext cx="3846" cy="562"/>
            </a:xfrm>
            <a:prstGeom prst="rect">
              <a:avLst/>
            </a:prstGeom>
            <a:noFill/>
          </p:spPr>
          <p:txBody>
            <a:bodyPr wrap="square" lIns="51422" tIns="25711" rIns="51422" bIns="25711" rtlCol="0">
              <a:spAutoFit/>
            </a:bodyPr>
            <a:lstStyle/>
            <a:p>
              <a:pPr marL="0" lvl="1" algn="ctr"/>
              <a:r>
                <a:rPr lang="zh-CN" altLang="en-US" sz="2800" dirty="0">
                  <a:latin typeface="方正毡笔黑简体" panose="03000509000000000000" charset="-122"/>
                  <a:ea typeface="方正毡笔黑简体" panose="03000509000000000000" charset="-122"/>
                  <a:sym typeface="+mn-ea"/>
                </a:rPr>
                <a:t>（一）、资源分布</a:t>
              </a:r>
            </a:p>
          </p:txBody>
        </p:sp>
        <p:grpSp>
          <p:nvGrpSpPr>
            <p:cNvPr id="31" name="组合 30"/>
            <p:cNvGrpSpPr/>
            <p:nvPr/>
          </p:nvGrpSpPr>
          <p:grpSpPr>
            <a:xfrm rot="10800000">
              <a:off x="4172" y="404"/>
              <a:ext cx="682" cy="255"/>
              <a:chOff x="452161" y="188640"/>
              <a:chExt cx="577398" cy="216024"/>
            </a:xfrm>
          </p:grpSpPr>
          <p:sp>
            <p:nvSpPr>
              <p:cNvPr id="32" name="燕尾形 5"/>
              <p:cNvSpPr/>
              <p:nvPr/>
            </p:nvSpPr>
            <p:spPr>
              <a:xfrm>
                <a:off x="452161"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33" name="燕尾形 6"/>
              <p:cNvSpPr/>
              <p:nvPr/>
            </p:nvSpPr>
            <p:spPr>
              <a:xfrm>
                <a:off x="650132"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34" name="燕尾形 7"/>
              <p:cNvSpPr/>
              <p:nvPr/>
            </p:nvSpPr>
            <p:spPr>
              <a:xfrm>
                <a:off x="813535"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sp>
        <p:nvSpPr>
          <p:cNvPr id="8" name="文本框 7"/>
          <p:cNvSpPr txBox="1"/>
          <p:nvPr/>
        </p:nvSpPr>
        <p:spPr>
          <a:xfrm>
            <a:off x="1342391" y="1275718"/>
            <a:ext cx="9502140" cy="4597541"/>
          </a:xfrm>
          <a:prstGeom prst="rect">
            <a:avLst/>
          </a:prstGeom>
          <a:noFill/>
        </p:spPr>
        <p:txBody>
          <a:bodyPr wrap="square" rtlCol="0">
            <a:spAutoFit/>
          </a:bodyPr>
          <a:lstStyle/>
          <a:p>
            <a:pPr algn="l" fontAlgn="auto">
              <a:lnSpc>
                <a:spcPct val="150000"/>
              </a:lnSpc>
            </a:pPr>
            <a:r>
              <a:rPr lang="zh-CN" altLang="zh-CN" sz="22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普通书刊</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图书：</a:t>
            </a:r>
            <a:r>
              <a:rPr lang="zh-CN" altLang="en-US"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学苑分馆、凌曦分馆、西区分馆、光谷东分馆</a:t>
            </a: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a:t>
            </a: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期刊：</a:t>
            </a:r>
            <a:r>
              <a:rPr lang="zh-CN" altLang="en-US"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建筑学院一楼期刊阅览室</a:t>
            </a: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zh-CN" altLang="zh-CN" sz="22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数字资源</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zh-CN" altLang="zh-CN" sz="18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在校园网环境下登录图书馆网站</a:t>
            </a:r>
            <a:r>
              <a:rPr lang="zh-CN" altLang="zh-CN" sz="1800" dirty="0">
                <a:solidFill>
                  <a:srgbClr val="0070C0"/>
                </a:solidFill>
                <a:latin typeface="微软雅黑" panose="020B0503020204020204" charset="-122"/>
                <a:ea typeface="微软雅黑" panose="020B0503020204020204" charset="-122"/>
                <a:cs typeface="微软雅黑" panose="020B0503020204020204" charset="-122"/>
              </a:rPr>
              <a:t>http://tsg.wtc.edu.cn/</a:t>
            </a:r>
            <a:r>
              <a:rPr lang="zh-CN" altLang="zh-CN" sz="18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，点击“数字资源”，选择不同的数据库，即可阅读或下载。</a:t>
            </a:r>
          </a:p>
          <a:p>
            <a:pPr algn="l" fontAlgn="auto">
              <a:lnSpc>
                <a:spcPct val="150000"/>
              </a:lnSpc>
            </a:pPr>
            <a:r>
              <a:rPr lang="zh-CN" altLang="zh-CN" sz="18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读者可利用手机、电脑、平板等移动终端使用我校新媒体图书馆：微信图书馆、学习通。</a:t>
            </a:r>
          </a:p>
          <a:p>
            <a:pPr algn="l" fontAlgn="auto">
              <a:lnSpc>
                <a:spcPct val="150000"/>
              </a:lnSpc>
            </a:pPr>
            <a:r>
              <a:rPr lang="zh-CN" altLang="zh-CN" sz="22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图书排架方式</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zh-CN" altLang="zh-CN" sz="18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为方便读者使用、馆藏采取开架方式。在书库中，图书按分类排架（分类法见下一条目，读者按分类体系自行在架上查找所需图书。</a:t>
            </a: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a:t>
            </a:r>
          </a:p>
        </p:txBody>
      </p:sp>
    </p:spTree>
  </p:cSld>
  <p:clrMapOvr>
    <a:masterClrMapping/>
  </p:clrMapOvr>
  <p:transition spd="slow" advTm="5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706585" y="496569"/>
            <a:ext cx="4810939" cy="528524"/>
            <a:chOff x="4172" y="224"/>
            <a:chExt cx="5598" cy="615"/>
          </a:xfrm>
        </p:grpSpPr>
        <p:sp>
          <p:nvSpPr>
            <p:cNvPr id="25" name="圆角矩形 24"/>
            <p:cNvSpPr/>
            <p:nvPr/>
          </p:nvSpPr>
          <p:spPr>
            <a:xfrm>
              <a:off x="5180" y="224"/>
              <a:ext cx="3720" cy="61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26" name="组合 25"/>
            <p:cNvGrpSpPr/>
            <p:nvPr/>
          </p:nvGrpSpPr>
          <p:grpSpPr>
            <a:xfrm>
              <a:off x="9131" y="404"/>
              <a:ext cx="639" cy="255"/>
              <a:chOff x="99840" y="188640"/>
              <a:chExt cx="540715" cy="216024"/>
            </a:xfrm>
          </p:grpSpPr>
          <p:sp>
            <p:nvSpPr>
              <p:cNvPr id="27" name="燕尾形 26"/>
              <p:cNvSpPr/>
              <p:nvPr/>
            </p:nvSpPr>
            <p:spPr>
              <a:xfrm>
                <a:off x="99840"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28" name="燕尾形 27"/>
              <p:cNvSpPr/>
              <p:nvPr/>
            </p:nvSpPr>
            <p:spPr>
              <a:xfrm>
                <a:off x="260388"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29" name="燕尾形 28"/>
              <p:cNvSpPr/>
              <p:nvPr/>
            </p:nvSpPr>
            <p:spPr>
              <a:xfrm>
                <a:off x="424531"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30" name="文本框 9"/>
            <p:cNvSpPr txBox="1"/>
            <p:nvPr/>
          </p:nvSpPr>
          <p:spPr>
            <a:xfrm>
              <a:off x="5027" y="276"/>
              <a:ext cx="3846" cy="562"/>
            </a:xfrm>
            <a:prstGeom prst="rect">
              <a:avLst/>
            </a:prstGeom>
            <a:noFill/>
          </p:spPr>
          <p:txBody>
            <a:bodyPr wrap="square" lIns="51422" tIns="25711" rIns="51422" bIns="25711" rtlCol="0">
              <a:spAutoFit/>
            </a:bodyPr>
            <a:lstStyle/>
            <a:p>
              <a:pPr marL="0" lvl="1" algn="ctr"/>
              <a:r>
                <a:rPr lang="zh-CN" altLang="en-US" sz="2800" dirty="0">
                  <a:latin typeface="方正毡笔黑简体" panose="03000509000000000000" charset="-122"/>
                  <a:ea typeface="方正毡笔黑简体" panose="03000509000000000000" charset="-122"/>
                  <a:sym typeface="+mn-ea"/>
                </a:rPr>
                <a:t>（二）、中图法</a:t>
              </a:r>
            </a:p>
          </p:txBody>
        </p:sp>
        <p:grpSp>
          <p:nvGrpSpPr>
            <p:cNvPr id="31" name="组合 30"/>
            <p:cNvGrpSpPr/>
            <p:nvPr/>
          </p:nvGrpSpPr>
          <p:grpSpPr>
            <a:xfrm rot="10800000">
              <a:off x="4172" y="404"/>
              <a:ext cx="682" cy="255"/>
              <a:chOff x="452161" y="188640"/>
              <a:chExt cx="577398" cy="216024"/>
            </a:xfrm>
          </p:grpSpPr>
          <p:sp>
            <p:nvSpPr>
              <p:cNvPr id="32" name="燕尾形 5"/>
              <p:cNvSpPr/>
              <p:nvPr/>
            </p:nvSpPr>
            <p:spPr>
              <a:xfrm>
                <a:off x="452161"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33" name="燕尾形 6"/>
              <p:cNvSpPr/>
              <p:nvPr/>
            </p:nvSpPr>
            <p:spPr>
              <a:xfrm>
                <a:off x="650132"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34" name="燕尾形 7"/>
              <p:cNvSpPr/>
              <p:nvPr/>
            </p:nvSpPr>
            <p:spPr>
              <a:xfrm>
                <a:off x="813535"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sp>
        <p:nvSpPr>
          <p:cNvPr id="8" name="文本框 7"/>
          <p:cNvSpPr txBox="1"/>
          <p:nvPr/>
        </p:nvSpPr>
        <p:spPr>
          <a:xfrm>
            <a:off x="733777" y="1314454"/>
            <a:ext cx="11142133" cy="1200329"/>
          </a:xfrm>
          <a:prstGeom prst="rect">
            <a:avLst/>
          </a:prstGeom>
          <a:noFill/>
        </p:spPr>
        <p:txBody>
          <a:bodyPr wrap="square" rtlCol="0">
            <a:spAutoFit/>
          </a:bodyPr>
          <a:lstStyle/>
          <a:p>
            <a:pPr algn="l" fontAlgn="auto">
              <a:lnSpc>
                <a:spcPct val="150000"/>
              </a:lnSpc>
            </a:pPr>
            <a:r>
              <a:rPr lang="en-US"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a:t>
            </a: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图书馆图书按《中国图书馆分类法》分类，把图书分为二十二个大类，大类下再层层划分。书架上的图书也是按《中图法》的类号排架。</a:t>
            </a:r>
          </a:p>
        </p:txBody>
      </p:sp>
      <p:pic>
        <p:nvPicPr>
          <p:cNvPr id="6" name="图片 5"/>
          <p:cNvPicPr>
            <a:picLocks noChangeAspect="1"/>
          </p:cNvPicPr>
          <p:nvPr/>
        </p:nvPicPr>
        <p:blipFill>
          <a:blip r:embed="rId2"/>
          <a:srcRect/>
          <a:stretch>
            <a:fillRect/>
          </a:stretch>
        </p:blipFill>
        <p:spPr>
          <a:xfrm>
            <a:off x="4441193" y="2778129"/>
            <a:ext cx="2568575" cy="3627755"/>
          </a:xfrm>
          <a:prstGeom prst="rect">
            <a:avLst/>
          </a:prstGeom>
          <a:effectLst>
            <a:outerShdw blurRad="50800" dist="38100" dir="2700000" algn="tl" rotWithShape="0">
              <a:prstClr val="black">
                <a:alpha val="40000"/>
              </a:prstClr>
            </a:outerShdw>
          </a:effectLst>
        </p:spPr>
      </p:pic>
    </p:spTree>
  </p:cSld>
  <p:clrMapOvr>
    <a:masterClrMapping/>
  </p:clrMapOvr>
  <p:transition spd="slow" advTm="5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496695" y="869317"/>
            <a:ext cx="9502140" cy="4985980"/>
          </a:xfrm>
          <a:prstGeom prst="rect">
            <a:avLst/>
          </a:prstGeom>
          <a:noFill/>
        </p:spPr>
        <p:txBody>
          <a:bodyPr wrap="square" rtlCol="0">
            <a:spAutoFit/>
          </a:bodyPr>
          <a:lstStyle/>
          <a:p>
            <a:pPr algn="l" fontAlgn="auto">
              <a:lnSpc>
                <a:spcPct val="150000"/>
              </a:lnSpc>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一、《中国图书馆分类法》简介</a:t>
            </a: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zh-CN" altLang="zh-CN" sz="22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1、基本部类、大类介绍</a:t>
            </a: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国内使用的分类法主要是《中国图书馆分类法》。《中图法》将所有的学科分为5大部22个基本大类。整个分类体系由五大部、基本大类、简表、详表和复分表等组成。</a:t>
            </a:r>
          </a:p>
          <a:p>
            <a:pPr algn="l" fontAlgn="auto">
              <a:lnSpc>
                <a:spcPct val="150000"/>
              </a:lnSpc>
            </a:pPr>
            <a:r>
              <a:rPr lang="zh-CN" altLang="zh-CN" sz="22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2、五大部</a:t>
            </a: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《中图法》设置了五大部类，其排列顺序为：</a:t>
            </a: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马列主义、毛泽东思想、邓小平理论 …………….A</a:t>
            </a: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哲学 宗教……………………………………. ... ..…B</a:t>
            </a: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社会科学…………………………………….. …  C-K</a:t>
            </a: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自然科学……………………………………......   N-X</a:t>
            </a: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综合性图书…………………………………………..Z</a:t>
            </a:r>
          </a:p>
        </p:txBody>
      </p:sp>
    </p:spTree>
  </p:cSld>
  <p:clrMapOvr>
    <a:masterClrMapping/>
  </p:clrMapOvr>
  <p:transition spd="slow" advTm="5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44931" y="708028"/>
            <a:ext cx="9502140" cy="1431161"/>
          </a:xfrm>
          <a:prstGeom prst="rect">
            <a:avLst/>
          </a:prstGeom>
          <a:noFill/>
        </p:spPr>
        <p:txBody>
          <a:bodyPr wrap="square" rtlCol="0">
            <a:spAutoFit/>
          </a:bodyPr>
          <a:lstStyle/>
          <a:p>
            <a:pPr algn="l" fontAlgn="auto">
              <a:lnSpc>
                <a:spcPct val="150000"/>
              </a:lnSpc>
            </a:pPr>
            <a:r>
              <a:rPr lang="zh-CN" altLang="zh-CN" sz="22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3 、 22个基本大类</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基本大类是分类表中的一级类目，它是在基本部类的基础上根据当前学科状况区分形成的一组具有独立体系的纲领性类目。《中图法》在五个部类的基础上设置了</a:t>
            </a:r>
            <a:r>
              <a:rPr lang="en-US"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22</a:t>
            </a: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个基本大类 。</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grpSp>
        <p:nvGrpSpPr>
          <p:cNvPr id="2" name="组合 1"/>
          <p:cNvGrpSpPr/>
          <p:nvPr/>
        </p:nvGrpSpPr>
        <p:grpSpPr>
          <a:xfrm>
            <a:off x="2418915" y="2453009"/>
            <a:ext cx="6550460" cy="3785763"/>
            <a:chOff x="4758" y="2627"/>
            <a:chExt cx="8782" cy="5339"/>
          </a:xfrm>
        </p:grpSpPr>
        <p:sp>
          <p:nvSpPr>
            <p:cNvPr id="9" name="文本框 8"/>
            <p:cNvSpPr txBox="1"/>
            <p:nvPr/>
          </p:nvSpPr>
          <p:spPr>
            <a:xfrm>
              <a:off x="4758" y="2627"/>
              <a:ext cx="4516" cy="5339"/>
            </a:xfrm>
            <a:prstGeom prst="rect">
              <a:avLst/>
            </a:prstGeom>
            <a:noFill/>
            <a:effectLst>
              <a:outerShdw blurRad="50800" dist="38100" dir="2700000" algn="tl" rotWithShape="0">
                <a:prstClr val="black">
                  <a:alpha val="40000"/>
                </a:prstClr>
              </a:outerShdw>
            </a:effectLst>
          </p:spPr>
          <p:txBody>
            <a:bodyPr wrap="square" rtlCol="0">
              <a:spAutoFit/>
            </a:bodyPr>
            <a:lstStyle/>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A马列主义、毛泽东思想、</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邓小平理论</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B哲学、宗教</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C社会科学总论</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D政治、法律</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E军事</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F经济</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G文化、科学、教育、体育</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H语言、文字</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I文学</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J艺术</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K历史、地理</a:t>
              </a:r>
            </a:p>
          </p:txBody>
        </p:sp>
        <p:sp>
          <p:nvSpPr>
            <p:cNvPr id="10" name="文本框 9"/>
            <p:cNvSpPr txBox="1"/>
            <p:nvPr/>
          </p:nvSpPr>
          <p:spPr>
            <a:xfrm>
              <a:off x="9780" y="2832"/>
              <a:ext cx="3760" cy="4905"/>
            </a:xfrm>
            <a:prstGeom prst="rect">
              <a:avLst/>
            </a:prstGeom>
            <a:noFill/>
            <a:effectLst>
              <a:outerShdw blurRad="50800" dist="38100" dir="2700000" algn="tl" rotWithShape="0">
                <a:prstClr val="black">
                  <a:alpha val="40000"/>
                </a:prstClr>
              </a:outerShdw>
            </a:effectLst>
          </p:spPr>
          <p:txBody>
            <a:bodyPr wrap="square" rtlCol="0">
              <a:spAutoFit/>
            </a:bodyPr>
            <a:lstStyle/>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N自然科学总论</a:t>
              </a:r>
              <a:endParaRPr kumimoji="0" lang="zh-CN" altLang="zh-CN" sz="2000" kern="1200" cap="none" spc="0" normalizeH="0" baseline="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O数理科学和化学</a:t>
              </a:r>
              <a:endParaRPr kumimoji="0" lang="zh-CN" altLang="zh-CN" sz="2000" kern="1200" cap="none" spc="0" normalizeH="0" baseline="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P天文学、地球科学</a:t>
              </a:r>
              <a:endParaRPr kumimoji="0" lang="zh-CN" altLang="zh-CN" sz="2000" kern="1200" cap="none" spc="0" normalizeH="0" baseline="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Q生物科学</a:t>
              </a:r>
              <a:endParaRPr kumimoji="0" lang="zh-CN" altLang="zh-CN" sz="2000" kern="1200" cap="none" spc="0" normalizeH="0" baseline="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R医药、卫生</a:t>
              </a:r>
              <a:endParaRPr kumimoji="0" lang="zh-CN" altLang="zh-CN" sz="2000" kern="1200" cap="none" spc="0" normalizeH="0" baseline="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S农业科学</a:t>
              </a:r>
              <a:endParaRPr kumimoji="0" lang="zh-CN" altLang="zh-CN" sz="2000" kern="1200" cap="none" spc="0" normalizeH="0" baseline="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T工业技术</a:t>
              </a:r>
              <a:endParaRPr kumimoji="0" lang="zh-CN" altLang="zh-CN" sz="2000" kern="1200" cap="none" spc="0" normalizeH="0" baseline="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U交通运输</a:t>
              </a:r>
              <a:endParaRPr kumimoji="0" lang="zh-CN" altLang="zh-CN" sz="2000" kern="1200" cap="none" spc="0" normalizeH="0" baseline="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V航空、航天</a:t>
              </a:r>
              <a:endParaRPr kumimoji="0" lang="zh-CN" altLang="zh-CN" sz="2000" kern="1200" cap="none" spc="0" normalizeH="0" baseline="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X环境科学、安全科学</a:t>
              </a:r>
              <a:endParaRPr kumimoji="0" lang="zh-CN" altLang="zh-CN" sz="2000" kern="1200" cap="none" spc="0" normalizeH="0" baseline="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Z综合性图书</a:t>
              </a:r>
            </a:p>
          </p:txBody>
        </p:sp>
      </p:grpSp>
    </p:spTree>
  </p:cSld>
  <p:clrMapOvr>
    <a:masterClrMapping/>
  </p:clrMapOvr>
  <p:transition spd="slow" advTm="5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70635" y="1166495"/>
            <a:ext cx="9502140" cy="1153160"/>
          </a:xfrm>
          <a:prstGeom prst="rect">
            <a:avLst/>
          </a:prstGeom>
          <a:noFill/>
        </p:spPr>
        <p:txBody>
          <a:bodyPr wrap="square" rtlCol="0">
            <a:spAutoFit/>
          </a:bodyPr>
          <a:lstStyle/>
          <a:p>
            <a:pPr algn="l" fontAlgn="auto">
              <a:lnSpc>
                <a:spcPct val="150000"/>
              </a:lnSpc>
            </a:pPr>
            <a:r>
              <a:rPr lang="zh-CN" altLang="zh-CN" sz="22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4 、 其中“T”类进一步展开为</a:t>
            </a:r>
          </a:p>
          <a:p>
            <a:pPr algn="l" fontAlgn="auto">
              <a:lnSpc>
                <a:spcPct val="150000"/>
              </a:lnSpc>
            </a:pP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graphicFrame>
        <p:nvGraphicFramePr>
          <p:cNvPr id="177159" name="Group 7"/>
          <p:cNvGraphicFramePr>
            <a:graphicFrameLocks noGrp="1"/>
          </p:cNvGraphicFramePr>
          <p:nvPr>
            <p:custDataLst>
              <p:tags r:id="rId1"/>
            </p:custDataLst>
          </p:nvPr>
        </p:nvGraphicFramePr>
        <p:xfrm>
          <a:off x="2955292" y="2095502"/>
          <a:ext cx="2840356" cy="3552825"/>
        </p:xfrm>
        <a:graphic>
          <a:graphicData uri="http://schemas.openxmlformats.org/drawingml/2006/table">
            <a:tbl>
              <a:tblPr/>
              <a:tblGrid>
                <a:gridCol w="629285">
                  <a:extLst>
                    <a:ext uri="{9D8B030D-6E8A-4147-A177-3AD203B41FA5}">
                      <a16:colId xmlns:a16="http://schemas.microsoft.com/office/drawing/2014/main" val="20000"/>
                    </a:ext>
                  </a:extLst>
                </a:gridCol>
                <a:gridCol w="2211071">
                  <a:extLst>
                    <a:ext uri="{9D8B030D-6E8A-4147-A177-3AD203B41FA5}">
                      <a16:colId xmlns:a16="http://schemas.microsoft.com/office/drawing/2014/main" val="20001"/>
                    </a:ext>
                  </a:extLst>
                </a:gridCol>
              </a:tblGrid>
              <a:tr h="42037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黑体" panose="02010609060101010101" charset="-122"/>
                          <a:ea typeface="宋体" panose="02010600030101010101" pitchFamily="2" charset="-122"/>
                        </a:rPr>
                        <a:t>矿业工程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黑体" panose="02010609060101010101" charset="-122"/>
                          <a:ea typeface="宋体" panose="02010600030101010101" pitchFamily="2" charset="-122"/>
                        </a:rPr>
                        <a:t>石油、天然气工程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243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TF</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黑体" panose="02010609060101010101" charset="-122"/>
                          <a:ea typeface="宋体" panose="02010600030101010101" pitchFamily="2" charset="-122"/>
                        </a:rPr>
                        <a:t>冶金工业</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116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黑体" panose="02010609060101010101" charset="-122"/>
                          <a:ea typeface="宋体" panose="02010600030101010101" pitchFamily="2" charset="-122"/>
                        </a:rPr>
                        <a:t>金属学与金属工艺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179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黑体" panose="02010609060101010101" charset="-122"/>
                          <a:ea typeface="宋体" panose="02010600030101010101" pitchFamily="2" charset="-122"/>
                        </a:rPr>
                        <a:t>机械与仪表工业</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179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TJ</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黑体" panose="02010609060101010101" charset="-122"/>
                          <a:ea typeface="宋体" panose="02010600030101010101" pitchFamily="2" charset="-122"/>
                        </a:rPr>
                        <a:t>武器工业</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116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黑体" panose="02010609060101010101" charset="-122"/>
                          <a:ea typeface="宋体" panose="02010600030101010101" pitchFamily="2" charset="-122"/>
                        </a:rPr>
                        <a:t>能源与动力工程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179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黑体" panose="02010609060101010101" charset="-122"/>
                          <a:ea typeface="宋体" panose="02010600030101010101" pitchFamily="2" charset="-122"/>
                        </a:rPr>
                        <a:t>原子能技术</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179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黑体" panose="02010609060101010101" charset="-122"/>
                          <a:ea typeface="宋体" panose="02010600030101010101" pitchFamily="2" charset="-122"/>
                        </a:rPr>
                        <a:t>电工技术</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177191" name="Group 39"/>
          <p:cNvGraphicFramePr>
            <a:graphicFrameLocks noGrp="1"/>
          </p:cNvGraphicFramePr>
          <p:nvPr>
            <p:custDataLst>
              <p:tags r:id="rId2"/>
            </p:custDataLst>
          </p:nvPr>
        </p:nvGraphicFramePr>
        <p:xfrm>
          <a:off x="6653532" y="2094865"/>
          <a:ext cx="3027045" cy="3553460"/>
        </p:xfrm>
        <a:graphic>
          <a:graphicData uri="http://schemas.openxmlformats.org/drawingml/2006/table">
            <a:tbl>
              <a:tblPr/>
              <a:tblGrid>
                <a:gridCol w="629285">
                  <a:extLst>
                    <a:ext uri="{9D8B030D-6E8A-4147-A177-3AD203B41FA5}">
                      <a16:colId xmlns:a16="http://schemas.microsoft.com/office/drawing/2014/main" val="20000"/>
                    </a:ext>
                  </a:extLst>
                </a:gridCol>
                <a:gridCol w="2397760">
                  <a:extLst>
                    <a:ext uri="{9D8B030D-6E8A-4147-A177-3AD203B41FA5}">
                      <a16:colId xmlns:a16="http://schemas.microsoft.com/office/drawing/2014/main" val="20001"/>
                    </a:ext>
                  </a:extLst>
                </a:gridCol>
              </a:tblGrid>
              <a:tr h="502920">
                <a:tc>
                  <a:txBody>
                    <a:bodyPr/>
                    <a:lstStyle/>
                    <a:p>
                      <a:pPr marL="0" marR="0" lvl="0" algn="ctr" defTabSz="914400" rtl="0" eaLnBrk="1" fontAlgn="base" latinLnBrk="0" hangingPunct="1">
                        <a:lnSpc>
                          <a:spcPct val="100000"/>
                        </a:lnSpc>
                        <a:buClrTx/>
                        <a:buSzTx/>
                        <a:buFontTx/>
                        <a:buNone/>
                      </a:pPr>
                      <a:r>
                        <a:rPr kumimoji="0" lang="en-US" altLang="zh-CN" sz="1600" b="0" i="0" u="none" strike="noStrike" cap="none" normalizeH="0" baseline="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黑体" panose="02010609060101010101" charset="-122"/>
                          <a:ea typeface="宋体" panose="02010600030101010101" pitchFamily="2" charset="-122"/>
                        </a:rPr>
                        <a:t>无线电电子学、电信技术</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555">
                <a:tc>
                  <a:txBody>
                    <a:bodyPr/>
                    <a:lstStyle/>
                    <a:p>
                      <a:pPr marL="0" marR="0" lvl="0" algn="ctr" defTabSz="914400" rtl="0" eaLnBrk="1" fontAlgn="base" latinLnBrk="0" hangingPunct="1">
                        <a:lnSpc>
                          <a:spcPct val="100000"/>
                        </a:lnSpc>
                        <a:buClrTx/>
                        <a:buSzTx/>
                        <a:buFontTx/>
                        <a:buNone/>
                      </a:pPr>
                      <a:r>
                        <a:rPr kumimoji="0" lang="en-US" altLang="zh-CN" sz="1600" b="0" i="0" u="none" strike="noStrike" cap="none" normalizeH="0" baseline="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黑体" panose="02010609060101010101" charset="-122"/>
                          <a:ea typeface="宋体" panose="02010600030101010101" pitchFamily="2" charset="-122"/>
                        </a:rPr>
                        <a:t>自动化技术、计算机技术</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1650">
                <a:tc>
                  <a:txBody>
                    <a:bodyPr/>
                    <a:lstStyle/>
                    <a:p>
                      <a:pPr marL="0" marR="0" lvl="0" algn="ctr" defTabSz="914400" rtl="0" eaLnBrk="1" fontAlgn="base" latinLnBrk="0" hangingPunct="1">
                        <a:lnSpc>
                          <a:spcPct val="100000"/>
                        </a:lnSpc>
                        <a:buClrTx/>
                        <a:buSzTx/>
                        <a:buFontTx/>
                        <a:buNone/>
                      </a:pPr>
                      <a:r>
                        <a:rPr kumimoji="0" lang="en-US" altLang="zh-CN" sz="1600" b="0" i="0" u="none" strike="noStrike" cap="none" normalizeH="0" baseline="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TQ</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黑体" panose="02010609060101010101" charset="-122"/>
                          <a:ea typeface="宋体" panose="02010600030101010101" pitchFamily="2" charset="-122"/>
                        </a:rPr>
                        <a:t>化学工业</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2285">
                <a:tc>
                  <a:txBody>
                    <a:bodyPr/>
                    <a:lstStyle/>
                    <a:p>
                      <a:pPr marL="0" marR="0" lvl="0" algn="ctr" defTabSz="914400" rtl="0" eaLnBrk="1" fontAlgn="base" latinLnBrk="0" hangingPunct="1">
                        <a:lnSpc>
                          <a:spcPct val="100000"/>
                        </a:lnSpc>
                        <a:buClrTx/>
                        <a:buSzTx/>
                        <a:buFontTx/>
                        <a:buNone/>
                      </a:pPr>
                      <a:r>
                        <a:rPr kumimoji="0" lang="en-US" altLang="zh-CN" sz="1600" b="0" i="0" u="none" strike="noStrike" cap="none" normalizeH="0" baseline="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黑体" panose="02010609060101010101" charset="-122"/>
                          <a:ea typeface="宋体" panose="02010600030101010101" pitchFamily="2" charset="-122"/>
                        </a:rPr>
                        <a:t>轻工业、手工业</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3720">
                <a:tc>
                  <a:txBody>
                    <a:bodyPr/>
                    <a:lstStyle/>
                    <a:p>
                      <a:pPr marL="0" marR="0" lvl="0" algn="ctr" defTabSz="914400" rtl="0" eaLnBrk="1" fontAlgn="base" latinLnBrk="0" hangingPunct="1">
                        <a:lnSpc>
                          <a:spcPct val="100000"/>
                        </a:lnSpc>
                        <a:buClrTx/>
                        <a:buSzTx/>
                        <a:buFontTx/>
                        <a:buNone/>
                      </a:pPr>
                      <a:r>
                        <a:rPr kumimoji="0" lang="en-US" altLang="zh-CN" sz="1600" b="0" i="0" u="none" strike="noStrike" cap="none" normalizeH="0" baseline="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黑体" panose="02010609060101010101" charset="-122"/>
                          <a:ea typeface="宋体" panose="02010600030101010101" pitchFamily="2" charset="-122"/>
                        </a:rPr>
                        <a:t>建筑科学</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2285">
                <a:tc>
                  <a:txBody>
                    <a:bodyPr/>
                    <a:lstStyle/>
                    <a:p>
                      <a:pPr marL="0" marR="0" lvl="0" algn="ctr" defTabSz="914400" rtl="0" eaLnBrk="1" fontAlgn="base" latinLnBrk="0" hangingPunct="1">
                        <a:lnSpc>
                          <a:spcPct val="100000"/>
                        </a:lnSpc>
                        <a:buClrTx/>
                        <a:buSzTx/>
                        <a:buFontTx/>
                        <a:buNone/>
                      </a:pPr>
                      <a:r>
                        <a:rPr kumimoji="0" lang="en-US" altLang="zh-CN" sz="1600" b="0" i="0" u="none" strike="noStrike" cap="none" normalizeH="0" baseline="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TV</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黑体" panose="02010609060101010101" charset="-122"/>
                          <a:ea typeface="宋体" panose="02010600030101010101" pitchFamily="2" charset="-122"/>
                        </a:rPr>
                        <a:t>水利工程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algn="ctr" defTabSz="914400" rtl="0" eaLnBrk="1" fontAlgn="base" latinLnBrk="0" hangingPunct="1">
                        <a:lnSpc>
                          <a:spcPct val="100000"/>
                        </a:lnSpc>
                        <a:buClrTx/>
                        <a:buSzTx/>
                        <a:buFontTx/>
                        <a:buNone/>
                      </a:pPr>
                      <a:r>
                        <a:rPr kumimoji="0" lang="en-US" altLang="zh-CN" sz="1600" b="0" i="0" u="none" strike="noStrike" cap="none" normalizeH="0" baseline="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TB</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黑体" panose="02010609060101010101" charset="-122"/>
                          <a:ea typeface="宋体" panose="02010600030101010101" pitchFamily="2" charset="-122"/>
                        </a:rPr>
                        <a:t>一般工业技术</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spd="slow" advTm="5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43967" y="594361"/>
            <a:ext cx="9502140" cy="5309146"/>
          </a:xfrm>
          <a:prstGeom prst="rect">
            <a:avLst/>
          </a:prstGeom>
          <a:noFill/>
        </p:spPr>
        <p:txBody>
          <a:bodyPr wrap="square" rtlCol="0">
            <a:spAutoFit/>
          </a:bodyPr>
          <a:lstStyle/>
          <a:p>
            <a:pPr algn="l" fontAlgn="auto">
              <a:lnSpc>
                <a:spcPct val="150000"/>
              </a:lnSpc>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二、简表</a:t>
            </a: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简表是图书分类法的基本类目表。它是由基本大类进一步区分的类目组成，担负着承上启下的作用。《中图法》的简表一般区分到三级类目。以下是节选“I文学”类的简表。</a:t>
            </a:r>
          </a:p>
          <a:p>
            <a:pPr algn="l" fontAlgn="auto">
              <a:lnSpc>
                <a:spcPct val="150000"/>
              </a:lnSpc>
            </a:pPr>
            <a:r>
              <a:rPr lang="zh-CN" altLang="zh-CN" sz="16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I 文学</a:t>
            </a:r>
          </a:p>
          <a:p>
            <a:pPr algn="l" fontAlgn="auto">
              <a:lnSpc>
                <a:spcPct val="150000"/>
              </a:lnSpc>
            </a:pPr>
            <a:r>
              <a:rPr lang="zh-CN" altLang="zh-CN" sz="16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I0 文学理论</a:t>
            </a:r>
          </a:p>
          <a:p>
            <a:pPr algn="l" fontAlgn="auto">
              <a:lnSpc>
                <a:spcPct val="150000"/>
              </a:lnSpc>
            </a:pPr>
            <a:r>
              <a:rPr lang="zh-CN" altLang="zh-CN" sz="16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I1 世界文学</a:t>
            </a:r>
          </a:p>
          <a:p>
            <a:pPr algn="l" fontAlgn="auto">
              <a:lnSpc>
                <a:spcPct val="150000"/>
              </a:lnSpc>
            </a:pPr>
            <a:r>
              <a:rPr lang="zh-CN" altLang="zh-CN" sz="16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I2 中国文学</a:t>
            </a:r>
          </a:p>
          <a:p>
            <a:pPr algn="l" fontAlgn="auto">
              <a:lnSpc>
                <a:spcPct val="150000"/>
              </a:lnSpc>
            </a:pPr>
            <a:r>
              <a:rPr lang="zh-CN" altLang="zh-CN" sz="16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I21作品集</a:t>
            </a:r>
          </a:p>
          <a:p>
            <a:pPr algn="l" fontAlgn="auto">
              <a:lnSpc>
                <a:spcPct val="150000"/>
              </a:lnSpc>
            </a:pPr>
            <a:r>
              <a:rPr lang="zh-CN" altLang="zh-CN" sz="16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I22诗歌、韵文</a:t>
            </a:r>
          </a:p>
          <a:p>
            <a:pPr algn="l" fontAlgn="auto">
              <a:lnSpc>
                <a:spcPct val="150000"/>
              </a:lnSpc>
            </a:pPr>
            <a:r>
              <a:rPr lang="zh-CN" altLang="zh-CN" sz="16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a:t>
            </a: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上例中，I文学为一级类目；I0文学理论、I1世界文学、I2中国文学为二级类目；I21作品集、I22诗歌、韵文为三级类目。 </a:t>
            </a:r>
          </a:p>
          <a:p>
            <a:pPr algn="l" fontAlgn="auto">
              <a:lnSpc>
                <a:spcPct val="150000"/>
              </a:lnSpc>
            </a:pP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advTm="5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2144" y="220976"/>
            <a:ext cx="9902757" cy="6617196"/>
          </a:xfrm>
          <a:prstGeom prst="rect">
            <a:avLst/>
          </a:prstGeom>
          <a:noFill/>
        </p:spPr>
        <p:txBody>
          <a:bodyPr wrap="square" rtlCol="0">
            <a:spAutoFit/>
          </a:bodyPr>
          <a:lstStyle/>
          <a:p>
            <a:pPr algn="ctr">
              <a:lnSpc>
                <a:spcPct val="150000"/>
              </a:lnSpc>
              <a:spcAft>
                <a:spcPts val="1200"/>
              </a:spcAft>
            </a:pPr>
            <a:r>
              <a:rPr lang="zh-CN" altLang="en-US" sz="3600" dirty="0">
                <a:solidFill>
                  <a:prstClr val="black"/>
                </a:solidFill>
                <a:latin typeface="黑体" pitchFamily="49" charset="-122"/>
                <a:ea typeface="黑体" pitchFamily="49" charset="-122"/>
              </a:rPr>
              <a:t>名人与图书馆</a:t>
            </a:r>
            <a:endParaRPr lang="en-US" altLang="zh-CN" sz="3600" dirty="0">
              <a:solidFill>
                <a:prstClr val="black"/>
              </a:solidFill>
              <a:latin typeface="黑体" pitchFamily="49" charset="-122"/>
              <a:ea typeface="黑体" pitchFamily="49" charset="-122"/>
            </a:endParaRPr>
          </a:p>
          <a:p>
            <a:pPr latinLnBrk="1">
              <a:lnSpc>
                <a:spcPct val="150000"/>
              </a:lnSpc>
            </a:pPr>
            <a:r>
              <a:rPr lang="en-US" altLang="zh-CN" sz="2000" dirty="0">
                <a:solidFill>
                  <a:prstClr val="black"/>
                </a:solidFill>
              </a:rPr>
              <a:t>1</a:t>
            </a:r>
            <a:r>
              <a:rPr lang="zh-CN" altLang="en-US" sz="2000" dirty="0">
                <a:solidFill>
                  <a:prstClr val="black"/>
                </a:solidFill>
              </a:rPr>
              <a:t>、</a:t>
            </a:r>
            <a:r>
              <a:rPr lang="zh-CN" altLang="en-US" sz="2000" b="1" dirty="0">
                <a:solidFill>
                  <a:prstClr val="black"/>
                </a:solidFill>
              </a:rPr>
              <a:t>老子</a:t>
            </a:r>
            <a:r>
              <a:rPr lang="zh-CN" altLang="en-US" sz="2000" dirty="0">
                <a:solidFill>
                  <a:prstClr val="black"/>
                </a:solidFill>
              </a:rPr>
              <a:t>，周朝图书管理员。</a:t>
            </a:r>
            <a:endParaRPr lang="en-US" altLang="zh-CN" sz="2000" dirty="0">
              <a:solidFill>
                <a:prstClr val="black"/>
              </a:solidFill>
            </a:endParaRPr>
          </a:p>
          <a:p>
            <a:pPr latinLnBrk="1">
              <a:lnSpc>
                <a:spcPct val="150000"/>
              </a:lnSpc>
            </a:pPr>
            <a:r>
              <a:rPr lang="en-US" altLang="zh-CN" sz="2000" dirty="0">
                <a:solidFill>
                  <a:prstClr val="black"/>
                </a:solidFill>
              </a:rPr>
              <a:t>2</a:t>
            </a:r>
            <a:r>
              <a:rPr lang="zh-CN" altLang="en-US" sz="2000" dirty="0">
                <a:solidFill>
                  <a:prstClr val="black"/>
                </a:solidFill>
              </a:rPr>
              <a:t>、</a:t>
            </a:r>
            <a:r>
              <a:rPr lang="zh-CN" altLang="en-US" sz="2000" b="1" dirty="0">
                <a:solidFill>
                  <a:prstClr val="black"/>
                </a:solidFill>
              </a:rPr>
              <a:t>毛泽东，</a:t>
            </a:r>
            <a:r>
              <a:rPr lang="zh-CN" altLang="en-US" sz="2000" dirty="0">
                <a:solidFill>
                  <a:prstClr val="black"/>
                </a:solidFill>
              </a:rPr>
              <a:t>国立北京大学图书管理员。</a:t>
            </a:r>
            <a:endParaRPr lang="en-US" altLang="zh-CN" sz="2000" dirty="0">
              <a:solidFill>
                <a:prstClr val="black"/>
              </a:solidFill>
            </a:endParaRPr>
          </a:p>
          <a:p>
            <a:pPr latinLnBrk="1">
              <a:lnSpc>
                <a:spcPct val="150000"/>
              </a:lnSpc>
            </a:pPr>
            <a:r>
              <a:rPr lang="en-US" altLang="zh-CN" sz="2000" dirty="0">
                <a:solidFill>
                  <a:prstClr val="black"/>
                </a:solidFill>
              </a:rPr>
              <a:t>3</a:t>
            </a:r>
            <a:r>
              <a:rPr lang="zh-CN" altLang="en-US" sz="2000" dirty="0">
                <a:solidFill>
                  <a:prstClr val="black"/>
                </a:solidFill>
              </a:rPr>
              <a:t>、</a:t>
            </a:r>
            <a:r>
              <a:rPr lang="zh-CN" altLang="en-US" sz="2000" b="1" dirty="0">
                <a:solidFill>
                  <a:prstClr val="black"/>
                </a:solidFill>
              </a:rPr>
              <a:t>爱因斯坦，</a:t>
            </a:r>
            <a:r>
              <a:rPr lang="zh-CN" altLang="en-US" sz="2000" dirty="0">
                <a:solidFill>
                  <a:prstClr val="black"/>
                </a:solidFill>
              </a:rPr>
              <a:t>曾在瑞士伯尔尼专利局任职做图书管理员。</a:t>
            </a:r>
          </a:p>
          <a:p>
            <a:pPr latinLnBrk="1">
              <a:lnSpc>
                <a:spcPct val="150000"/>
              </a:lnSpc>
            </a:pPr>
            <a:r>
              <a:rPr lang="en-US" altLang="zh-CN" sz="2000" dirty="0">
                <a:solidFill>
                  <a:prstClr val="black"/>
                </a:solidFill>
              </a:rPr>
              <a:t>4</a:t>
            </a:r>
            <a:r>
              <a:rPr lang="zh-CN" altLang="en-US" sz="2000" dirty="0">
                <a:solidFill>
                  <a:prstClr val="black"/>
                </a:solidFill>
              </a:rPr>
              <a:t>、</a:t>
            </a:r>
            <a:r>
              <a:rPr lang="zh-CN" altLang="en-US" sz="2000" b="1" dirty="0">
                <a:solidFill>
                  <a:prstClr val="black"/>
                </a:solidFill>
              </a:rPr>
              <a:t>梁启超，</a:t>
            </a:r>
            <a:r>
              <a:rPr lang="zh-CN" altLang="en-US" sz="2000" dirty="0">
                <a:solidFill>
                  <a:prstClr val="black"/>
                </a:solidFill>
              </a:rPr>
              <a:t>曾担任京师图书馆（即今天的北京图书馆）馆长。</a:t>
            </a:r>
            <a:endParaRPr lang="en-US" altLang="zh-CN" sz="2000" dirty="0">
              <a:solidFill>
                <a:prstClr val="black"/>
              </a:solidFill>
            </a:endParaRPr>
          </a:p>
          <a:p>
            <a:pPr latinLnBrk="1">
              <a:lnSpc>
                <a:spcPct val="150000"/>
              </a:lnSpc>
            </a:pPr>
            <a:r>
              <a:rPr lang="en-US" altLang="zh-CN" sz="2000" dirty="0">
                <a:solidFill>
                  <a:prstClr val="black"/>
                </a:solidFill>
              </a:rPr>
              <a:t>5</a:t>
            </a:r>
            <a:r>
              <a:rPr lang="zh-CN" altLang="en-US" sz="2000" dirty="0">
                <a:solidFill>
                  <a:prstClr val="black"/>
                </a:solidFill>
              </a:rPr>
              <a:t>、</a:t>
            </a:r>
            <a:r>
              <a:rPr lang="zh-CN" altLang="en-US" sz="2000" b="1" dirty="0">
                <a:solidFill>
                  <a:prstClr val="black"/>
                </a:solidFill>
              </a:rPr>
              <a:t>李大钊，</a:t>
            </a:r>
            <a:r>
              <a:rPr lang="zh-CN" altLang="en-US" sz="2000" dirty="0">
                <a:solidFill>
                  <a:prstClr val="black"/>
                </a:solidFill>
              </a:rPr>
              <a:t>曾担任北京大学图书馆主任一职，是中国现代图书馆之父。</a:t>
            </a:r>
            <a:endParaRPr lang="en-US" altLang="zh-CN" sz="2000" dirty="0">
              <a:solidFill>
                <a:prstClr val="black"/>
              </a:solidFill>
            </a:endParaRPr>
          </a:p>
          <a:p>
            <a:pPr latinLnBrk="1">
              <a:lnSpc>
                <a:spcPct val="150000"/>
              </a:lnSpc>
            </a:pPr>
            <a:r>
              <a:rPr lang="en-US" altLang="zh-CN" sz="2000" dirty="0">
                <a:solidFill>
                  <a:prstClr val="black"/>
                </a:solidFill>
              </a:rPr>
              <a:t>6</a:t>
            </a:r>
            <a:r>
              <a:rPr lang="zh-CN" altLang="en-US" sz="2000" dirty="0">
                <a:solidFill>
                  <a:prstClr val="black"/>
                </a:solidFill>
              </a:rPr>
              <a:t>、</a:t>
            </a:r>
            <a:r>
              <a:rPr lang="zh-CN" altLang="en-US" sz="2000" b="1" dirty="0">
                <a:solidFill>
                  <a:prstClr val="black"/>
                </a:solidFill>
              </a:rPr>
              <a:t>莫言，</a:t>
            </a:r>
            <a:r>
              <a:rPr lang="zh-CN" altLang="en-US" sz="2000" dirty="0">
                <a:solidFill>
                  <a:prstClr val="black"/>
                </a:solidFill>
              </a:rPr>
              <a:t>第一个获得诺贝尔文学奖的中国籍作家。曾是解放军某部图书管理员。</a:t>
            </a:r>
          </a:p>
          <a:p>
            <a:pPr latinLnBrk="1">
              <a:lnSpc>
                <a:spcPct val="150000"/>
              </a:lnSpc>
            </a:pPr>
            <a:r>
              <a:rPr lang="en-US" altLang="zh-CN" sz="2000" dirty="0">
                <a:solidFill>
                  <a:prstClr val="black"/>
                </a:solidFill>
              </a:rPr>
              <a:t>7</a:t>
            </a:r>
            <a:r>
              <a:rPr lang="zh-CN" altLang="en-US" sz="2000" dirty="0">
                <a:solidFill>
                  <a:prstClr val="black"/>
                </a:solidFill>
              </a:rPr>
              <a:t>、</a:t>
            </a:r>
            <a:r>
              <a:rPr lang="zh-CN" altLang="en-US" sz="2000" b="1" dirty="0">
                <a:solidFill>
                  <a:prstClr val="black"/>
                </a:solidFill>
              </a:rPr>
              <a:t>华罗庚，</a:t>
            </a:r>
            <a:r>
              <a:rPr lang="zh-CN" altLang="en-US" sz="2000" dirty="0">
                <a:solidFill>
                  <a:prstClr val="black"/>
                </a:solidFill>
              </a:rPr>
              <a:t>清华大学数学系资料室图书管理员。</a:t>
            </a:r>
          </a:p>
          <a:p>
            <a:pPr latinLnBrk="1">
              <a:lnSpc>
                <a:spcPct val="150000"/>
              </a:lnSpc>
            </a:pPr>
            <a:r>
              <a:rPr lang="en-US" altLang="zh-CN" sz="2000" dirty="0">
                <a:solidFill>
                  <a:prstClr val="black"/>
                </a:solidFill>
              </a:rPr>
              <a:t>8</a:t>
            </a:r>
            <a:r>
              <a:rPr lang="zh-CN" altLang="en-US" sz="2000" dirty="0">
                <a:solidFill>
                  <a:prstClr val="black"/>
                </a:solidFill>
              </a:rPr>
              <a:t>、</a:t>
            </a:r>
            <a:r>
              <a:rPr lang="zh-CN" altLang="en-US" sz="2000" b="1" dirty="0">
                <a:solidFill>
                  <a:prstClr val="black"/>
                </a:solidFill>
              </a:rPr>
              <a:t>陈景润，</a:t>
            </a:r>
            <a:r>
              <a:rPr lang="zh-CN" altLang="en-US" sz="2000" dirty="0">
                <a:solidFill>
                  <a:prstClr val="black"/>
                </a:solidFill>
              </a:rPr>
              <a:t>曾在厦门大学任图书馆管理员。</a:t>
            </a:r>
            <a:endParaRPr lang="en-US" altLang="zh-CN" sz="2000" dirty="0">
              <a:solidFill>
                <a:prstClr val="black"/>
              </a:solidFill>
            </a:endParaRPr>
          </a:p>
          <a:p>
            <a:pPr latinLnBrk="1">
              <a:lnSpc>
                <a:spcPct val="150000"/>
              </a:lnSpc>
            </a:pPr>
            <a:r>
              <a:rPr lang="en-US" altLang="zh-CN" sz="2000" dirty="0">
                <a:solidFill>
                  <a:prstClr val="black"/>
                </a:solidFill>
              </a:rPr>
              <a:t>9</a:t>
            </a:r>
            <a:r>
              <a:rPr lang="zh-CN" altLang="en-US" sz="2000" dirty="0">
                <a:solidFill>
                  <a:prstClr val="black"/>
                </a:solidFill>
              </a:rPr>
              <a:t>、</a:t>
            </a:r>
            <a:r>
              <a:rPr lang="zh-CN" altLang="en-US" sz="2000" b="1" dirty="0">
                <a:solidFill>
                  <a:prstClr val="black"/>
                </a:solidFill>
              </a:rPr>
              <a:t>洗星海，</a:t>
            </a:r>
            <a:r>
              <a:rPr lang="zh-CN" altLang="en-US" sz="2000" dirty="0">
                <a:solidFill>
                  <a:prstClr val="black"/>
                </a:solidFill>
              </a:rPr>
              <a:t>国立北京大学图书管理员。</a:t>
            </a:r>
          </a:p>
          <a:p>
            <a:pPr latinLnBrk="1">
              <a:lnSpc>
                <a:spcPct val="150000"/>
              </a:lnSpc>
            </a:pPr>
            <a:r>
              <a:rPr lang="en-US" altLang="zh-CN" sz="2000" dirty="0">
                <a:solidFill>
                  <a:prstClr val="black"/>
                </a:solidFill>
              </a:rPr>
              <a:t>10</a:t>
            </a:r>
            <a:r>
              <a:rPr lang="zh-CN" altLang="en-US" sz="2000" dirty="0">
                <a:solidFill>
                  <a:prstClr val="black"/>
                </a:solidFill>
              </a:rPr>
              <a:t>、</a:t>
            </a:r>
            <a:r>
              <a:rPr lang="zh-CN" altLang="en-US" sz="2000" b="1" dirty="0">
                <a:solidFill>
                  <a:prstClr val="black"/>
                </a:solidFill>
              </a:rPr>
              <a:t>金庸，</a:t>
            </a:r>
            <a:r>
              <a:rPr lang="zh-CN" altLang="en-US" sz="2000" dirty="0">
                <a:solidFill>
                  <a:prstClr val="black"/>
                </a:solidFill>
              </a:rPr>
              <a:t>曾在国立中央图书馆（今重庆白沙上松林地区）担任图书管理员。</a:t>
            </a:r>
            <a:endParaRPr lang="en-US" altLang="zh-CN" sz="2000" dirty="0">
              <a:solidFill>
                <a:prstClr val="black"/>
              </a:solidFill>
            </a:endParaRPr>
          </a:p>
          <a:p>
            <a:pPr latinLnBrk="1">
              <a:lnSpc>
                <a:spcPct val="150000"/>
              </a:lnSpc>
            </a:pPr>
            <a:r>
              <a:rPr lang="en-US" altLang="zh-CN" sz="2000" dirty="0">
                <a:solidFill>
                  <a:prstClr val="black"/>
                </a:solidFill>
              </a:rPr>
              <a:t>11</a:t>
            </a:r>
            <a:r>
              <a:rPr lang="zh-CN" altLang="en-US" sz="2000" dirty="0">
                <a:solidFill>
                  <a:prstClr val="black"/>
                </a:solidFill>
              </a:rPr>
              <a:t>、</a:t>
            </a:r>
            <a:r>
              <a:rPr lang="zh-CN" altLang="en-US" sz="2000" b="1" dirty="0">
                <a:solidFill>
                  <a:prstClr val="black"/>
                </a:solidFill>
              </a:rPr>
              <a:t>梁实秋，</a:t>
            </a:r>
            <a:r>
              <a:rPr lang="zh-CN" altLang="en-US" sz="2000" dirty="0">
                <a:solidFill>
                  <a:prstClr val="black"/>
                </a:solidFill>
              </a:rPr>
              <a:t>曾在山东大学任外文系主任兼图书馆长。</a:t>
            </a:r>
            <a:endParaRPr lang="en-US" altLang="zh-CN" sz="2000" dirty="0">
              <a:solidFill>
                <a:prstClr val="black"/>
              </a:solidFill>
            </a:endParaRPr>
          </a:p>
          <a:p>
            <a:pPr latinLnBrk="1">
              <a:lnSpc>
                <a:spcPct val="150000"/>
              </a:lnSpc>
            </a:pPr>
            <a:r>
              <a:rPr lang="en-US" altLang="zh-CN" sz="2000" dirty="0">
                <a:solidFill>
                  <a:prstClr val="black"/>
                </a:solidFill>
              </a:rPr>
              <a:t>……</a:t>
            </a:r>
            <a:endParaRPr lang="zh-CN" altLang="en-US" sz="2000" dirty="0">
              <a:solidFill>
                <a:prstClr val="black"/>
              </a:solidFill>
            </a:endParaRPr>
          </a:p>
        </p:txBody>
      </p:sp>
    </p:spTree>
    <p:extLst>
      <p:ext uri="{BB962C8B-B14F-4D97-AF65-F5344CB8AC3E}">
        <p14:creationId xmlns:p14="http://schemas.microsoft.com/office/powerpoint/2010/main" val="1055007533"/>
      </p:ext>
    </p:extLst>
  </p:cSld>
  <p:clrMapOvr>
    <a:masterClrMapping/>
  </p:clrMapOvr>
  <p:transition spd="slow" advTm="50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44931" y="495936"/>
            <a:ext cx="9502140" cy="5632311"/>
          </a:xfrm>
          <a:prstGeom prst="rect">
            <a:avLst/>
          </a:prstGeom>
          <a:noFill/>
        </p:spPr>
        <p:txBody>
          <a:bodyPr wrap="square" rtlCol="0">
            <a:spAutoFit/>
          </a:bodyPr>
          <a:lstStyle/>
          <a:p>
            <a:pPr fontAlgn="auto">
              <a:lnSpc>
                <a:spcPct val="150000"/>
              </a:lnSpc>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三、详表</a:t>
            </a:r>
          </a:p>
          <a:p>
            <a:pPr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详表是按照类目之间的等级关系细列出的分类表，它是分类法的正文。据统计《中图法》的详表部分共设有４万多条类目，整个类目表以基本大类为起点，依次逐级区分为二级、三级、四级……直到不宜再区分为止。</a:t>
            </a:r>
          </a:p>
          <a:p>
            <a:pPr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例如：</a:t>
            </a:r>
          </a:p>
          <a:p>
            <a:pPr fontAlgn="auto">
              <a:lnSpc>
                <a:spcPct val="150000"/>
              </a:lnSpc>
            </a:pP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fontAlgn="auto">
              <a:lnSpc>
                <a:spcPct val="150000"/>
              </a:lnSpc>
            </a:pP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fontAlgn="auto">
              <a:lnSpc>
                <a:spcPct val="150000"/>
              </a:lnSpc>
            </a:pP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fontAlgn="auto">
              <a:lnSpc>
                <a:spcPct val="150000"/>
              </a:lnSpc>
            </a:pP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fontAlgn="auto">
              <a:lnSpc>
                <a:spcPct val="150000"/>
              </a:lnSpc>
            </a:pP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fontAlgn="auto">
              <a:lnSpc>
                <a:spcPct val="150000"/>
              </a:lnSpc>
            </a:pP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具体运用在书籍上，以《绘画技巧大全》这本书为例，它的分类号是J211.2。</a:t>
            </a:r>
          </a:p>
          <a:p>
            <a:pPr fontAlgn="auto">
              <a:lnSpc>
                <a:spcPct val="150000"/>
              </a:lnSpc>
            </a:pP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graphicFrame>
        <p:nvGraphicFramePr>
          <p:cNvPr id="2" name="表格 1"/>
          <p:cNvGraphicFramePr/>
          <p:nvPr>
            <p:custDataLst>
              <p:tags r:id="rId1"/>
            </p:custDataLst>
          </p:nvPr>
        </p:nvGraphicFramePr>
        <p:xfrm>
          <a:off x="2676525" y="2705103"/>
          <a:ext cx="7009130" cy="2262505"/>
        </p:xfrm>
        <a:graphic>
          <a:graphicData uri="http://schemas.openxmlformats.org/drawingml/2006/table">
            <a:tbl>
              <a:tblPr firstRow="1" bandRow="1">
                <a:tableStyleId>{5940675A-B579-460E-94D1-54222C63F5DA}</a:tableStyleId>
              </a:tblPr>
              <a:tblGrid>
                <a:gridCol w="2336165">
                  <a:extLst>
                    <a:ext uri="{9D8B030D-6E8A-4147-A177-3AD203B41FA5}">
                      <a16:colId xmlns:a16="http://schemas.microsoft.com/office/drawing/2014/main" val="20000"/>
                    </a:ext>
                  </a:extLst>
                </a:gridCol>
                <a:gridCol w="2334260">
                  <a:extLst>
                    <a:ext uri="{9D8B030D-6E8A-4147-A177-3AD203B41FA5}">
                      <a16:colId xmlns:a16="http://schemas.microsoft.com/office/drawing/2014/main" val="20001"/>
                    </a:ext>
                  </a:extLst>
                </a:gridCol>
                <a:gridCol w="2338705">
                  <a:extLst>
                    <a:ext uri="{9D8B030D-6E8A-4147-A177-3AD203B41FA5}">
                      <a16:colId xmlns:a16="http://schemas.microsoft.com/office/drawing/2014/main" val="20002"/>
                    </a:ext>
                  </a:extLst>
                </a:gridCol>
              </a:tblGrid>
              <a:tr h="323215">
                <a:tc>
                  <a:txBody>
                    <a:bodyPr/>
                    <a:lstStyle/>
                    <a:p>
                      <a:pPr indent="0" algn="ctr">
                        <a:lnSpc>
                          <a:spcPct val="120000"/>
                        </a:lnSpc>
                        <a:buNone/>
                      </a:pPr>
                      <a:r>
                        <a:rPr lang="en-US" sz="1600" b="0">
                          <a:solidFill>
                            <a:srgbClr val="FFFFFF"/>
                          </a:solidFill>
                          <a:latin typeface="宋体" panose="02010600030101010101" pitchFamily="2" charset="-122"/>
                          <a:ea typeface="宋体" panose="02010600030101010101" pitchFamily="2" charset="-122"/>
                          <a:cs typeface="宋体" panose="02010600030101010101" pitchFamily="2" charset="-122"/>
                        </a:rPr>
                        <a:t>分类号</a:t>
                      </a:r>
                      <a:endParaRPr lang="en-US" altLang="en-US" sz="16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9050" cap="rnd">
                      <a:solidFill>
                        <a:srgbClr val="144D73"/>
                      </a:solidFill>
                      <a:prstDash val="solid"/>
                    </a:lnL>
                    <a:lnR w="3175">
                      <a:solidFill>
                        <a:srgbClr val="FFFFFF"/>
                      </a:solidFill>
                      <a:prstDash val="dot"/>
                    </a:lnR>
                    <a:lnT w="19050" cap="rnd">
                      <a:solidFill>
                        <a:srgbClr val="144D73"/>
                      </a:solidFill>
                      <a:prstDash val="solid"/>
                    </a:lnT>
                    <a:lnB w="19050">
                      <a:solidFill>
                        <a:srgbClr val="144D73"/>
                      </a:solidFill>
                      <a:prstDash val="solid"/>
                    </a:lnB>
                    <a:lnTlToBr>
                      <a:noFill/>
                    </a:lnTlToBr>
                    <a:lnBlToTr>
                      <a:noFill/>
                    </a:lnBlToTr>
                    <a:solidFill>
                      <a:srgbClr val="144D73"/>
                    </a:solidFill>
                  </a:tcPr>
                </a:tc>
                <a:tc>
                  <a:txBody>
                    <a:bodyPr/>
                    <a:lstStyle/>
                    <a:p>
                      <a:pPr indent="0" algn="ctr">
                        <a:lnSpc>
                          <a:spcPct val="120000"/>
                        </a:lnSpc>
                        <a:buNone/>
                      </a:pPr>
                      <a:r>
                        <a:rPr lang="en-US" sz="1600" b="0">
                          <a:solidFill>
                            <a:srgbClr val="FFFFFF"/>
                          </a:solidFill>
                          <a:latin typeface="宋体" panose="02010600030101010101" pitchFamily="2" charset="-122"/>
                          <a:ea typeface="宋体" panose="02010600030101010101" pitchFamily="2" charset="-122"/>
                          <a:cs typeface="宋体" panose="02010600030101010101" pitchFamily="2" charset="-122"/>
                        </a:rPr>
                        <a:t>类目名称</a:t>
                      </a:r>
                      <a:endParaRPr lang="en-US" altLang="en-US" sz="16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FFFFFF"/>
                      </a:solidFill>
                      <a:prstDash val="dot"/>
                    </a:lnL>
                    <a:lnR w="3175">
                      <a:solidFill>
                        <a:srgbClr val="FFFFFF"/>
                      </a:solidFill>
                      <a:prstDash val="dot"/>
                    </a:lnR>
                    <a:lnT w="19050" cap="rnd">
                      <a:solidFill>
                        <a:srgbClr val="144D73"/>
                      </a:solidFill>
                      <a:prstDash val="solid"/>
                    </a:lnT>
                    <a:lnB w="19050">
                      <a:solidFill>
                        <a:srgbClr val="144D73"/>
                      </a:solidFill>
                      <a:prstDash val="solid"/>
                    </a:lnB>
                    <a:lnTlToBr>
                      <a:noFill/>
                    </a:lnTlToBr>
                    <a:lnBlToTr>
                      <a:noFill/>
                    </a:lnBlToTr>
                    <a:solidFill>
                      <a:srgbClr val="144D73"/>
                    </a:solidFill>
                  </a:tcPr>
                </a:tc>
                <a:tc>
                  <a:txBody>
                    <a:bodyPr/>
                    <a:lstStyle/>
                    <a:p>
                      <a:pPr indent="0" algn="ctr">
                        <a:lnSpc>
                          <a:spcPct val="120000"/>
                        </a:lnSpc>
                        <a:buNone/>
                      </a:pPr>
                      <a:r>
                        <a:rPr lang="en-US" sz="1600" b="0">
                          <a:solidFill>
                            <a:srgbClr val="FFFFFF"/>
                          </a:solidFill>
                          <a:latin typeface="宋体" panose="02010600030101010101" pitchFamily="2" charset="-122"/>
                          <a:ea typeface="宋体" panose="02010600030101010101" pitchFamily="2" charset="-122"/>
                          <a:cs typeface="宋体" panose="02010600030101010101" pitchFamily="2" charset="-122"/>
                        </a:rPr>
                        <a:t>级次</a:t>
                      </a:r>
                      <a:endParaRPr lang="en-US" altLang="en-US" sz="16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FFFFFF"/>
                      </a:solidFill>
                      <a:prstDash val="dot"/>
                    </a:lnL>
                    <a:lnR w="19050" cap="rnd">
                      <a:solidFill>
                        <a:srgbClr val="144D73"/>
                      </a:solidFill>
                      <a:prstDash val="solid"/>
                    </a:lnR>
                    <a:lnT w="19050" cap="rnd">
                      <a:solidFill>
                        <a:srgbClr val="144D73"/>
                      </a:solidFill>
                      <a:prstDash val="solid"/>
                    </a:lnT>
                    <a:lnB w="19050">
                      <a:solidFill>
                        <a:srgbClr val="144D73"/>
                      </a:solidFill>
                      <a:prstDash val="solid"/>
                    </a:lnB>
                    <a:lnTlToBr>
                      <a:noFill/>
                    </a:lnTlToBr>
                    <a:lnBlToTr>
                      <a:noFill/>
                    </a:lnBlToTr>
                    <a:solidFill>
                      <a:srgbClr val="144D73"/>
                    </a:solidFill>
                  </a:tcPr>
                </a:tc>
                <a:extLst>
                  <a:ext uri="{0D108BD9-81ED-4DB2-BD59-A6C34878D82A}">
                    <a16:rowId xmlns:a16="http://schemas.microsoft.com/office/drawing/2014/main" val="10000"/>
                  </a:ext>
                </a:extLst>
              </a:tr>
              <a:tr h="323215">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J</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9050" cap="rnd">
                      <a:solidFill>
                        <a:srgbClr val="144D73"/>
                      </a:solidFill>
                      <a:prstDash val="solid"/>
                    </a:lnL>
                    <a:lnR w="3175">
                      <a:solidFill>
                        <a:srgbClr val="144D73"/>
                      </a:solidFill>
                      <a:prstDash val="dot"/>
                    </a:lnR>
                    <a:lnT w="19050">
                      <a:solidFill>
                        <a:srgbClr val="144D73"/>
                      </a:solidFill>
                      <a:prstDash val="solid"/>
                    </a:lnT>
                    <a:lnB w="3175">
                      <a:solidFill>
                        <a:srgbClr val="144D73"/>
                      </a:solidFill>
                      <a:prstDash val="dot"/>
                    </a:lnB>
                    <a:lnTlToBr>
                      <a:noFill/>
                    </a:lnTlToBr>
                    <a:lnBlToTr>
                      <a:noFill/>
                    </a:lnBlToTr>
                    <a:solidFill>
                      <a:srgbClr val="F2F2F2"/>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艺术</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3175">
                      <a:solidFill>
                        <a:srgbClr val="144D73"/>
                      </a:solidFill>
                      <a:prstDash val="dot"/>
                    </a:lnR>
                    <a:lnT w="19050">
                      <a:solidFill>
                        <a:srgbClr val="144D73"/>
                      </a:solidFill>
                      <a:prstDash val="solid"/>
                    </a:lnT>
                    <a:lnB w="3175">
                      <a:solidFill>
                        <a:srgbClr val="144D73"/>
                      </a:solidFill>
                      <a:prstDash val="dot"/>
                    </a:lnB>
                    <a:lnTlToBr>
                      <a:noFill/>
                    </a:lnTlToBr>
                    <a:lnBlToTr>
                      <a:noFill/>
                    </a:lnBlToTr>
                    <a:solidFill>
                      <a:srgbClr val="F2F2F2"/>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一级</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19050" cap="rnd">
                      <a:solidFill>
                        <a:srgbClr val="144D73"/>
                      </a:solidFill>
                      <a:prstDash val="solid"/>
                    </a:lnR>
                    <a:lnT w="19050">
                      <a:solidFill>
                        <a:srgbClr val="144D73"/>
                      </a:solidFill>
                      <a:prstDash val="solid"/>
                    </a:lnT>
                    <a:lnB w="3175">
                      <a:solidFill>
                        <a:srgbClr val="144D73"/>
                      </a:solidFill>
                      <a:prstDash val="dot"/>
                    </a:lnB>
                    <a:lnTlToBr>
                      <a:noFill/>
                    </a:lnTlToBr>
                    <a:lnBlToTr>
                      <a:noFill/>
                    </a:lnBlToTr>
                    <a:solidFill>
                      <a:srgbClr val="F2F2F2"/>
                    </a:solidFill>
                  </a:tcPr>
                </a:tc>
                <a:extLst>
                  <a:ext uri="{0D108BD9-81ED-4DB2-BD59-A6C34878D82A}">
                    <a16:rowId xmlns:a16="http://schemas.microsoft.com/office/drawing/2014/main" val="10001"/>
                  </a:ext>
                </a:extLst>
              </a:tr>
              <a:tr h="323215">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J2</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9050" cap="rnd">
                      <a:solidFill>
                        <a:srgbClr val="144D73"/>
                      </a:solidFill>
                      <a:prstDash val="solid"/>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FFFFF"/>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绘画</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FFFFF"/>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二级</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19050" cap="rnd">
                      <a:solidFill>
                        <a:srgbClr val="144D73"/>
                      </a:solidFill>
                      <a:prstDash val="solid"/>
                    </a:lnR>
                    <a:lnT w="3175">
                      <a:solidFill>
                        <a:srgbClr val="144D73"/>
                      </a:solidFill>
                      <a:prstDash val="dot"/>
                    </a:lnT>
                    <a:lnB w="3175">
                      <a:solidFill>
                        <a:srgbClr val="144D73"/>
                      </a:solidFill>
                      <a:prstDash val="dot"/>
                    </a:lnB>
                    <a:lnTlToBr>
                      <a:noFill/>
                    </a:lnTlToBr>
                    <a:lnBlToTr>
                      <a:noFill/>
                    </a:lnBlToTr>
                    <a:solidFill>
                      <a:srgbClr val="FFFFFF"/>
                    </a:solidFill>
                  </a:tcPr>
                </a:tc>
                <a:extLst>
                  <a:ext uri="{0D108BD9-81ED-4DB2-BD59-A6C34878D82A}">
                    <a16:rowId xmlns:a16="http://schemas.microsoft.com/office/drawing/2014/main" val="10002"/>
                  </a:ext>
                </a:extLst>
              </a:tr>
              <a:tr h="323215">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J21</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9050" cap="rnd">
                      <a:solidFill>
                        <a:srgbClr val="144D73"/>
                      </a:solidFill>
                      <a:prstDash val="solid"/>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2F2F2"/>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绘画技术</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2F2F2"/>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三级</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19050" cap="rnd">
                      <a:solidFill>
                        <a:srgbClr val="144D73"/>
                      </a:solidFill>
                      <a:prstDash val="solid"/>
                    </a:lnR>
                    <a:lnT w="3175">
                      <a:solidFill>
                        <a:srgbClr val="144D73"/>
                      </a:solidFill>
                      <a:prstDash val="dot"/>
                    </a:lnT>
                    <a:lnB w="3175">
                      <a:solidFill>
                        <a:srgbClr val="144D73"/>
                      </a:solidFill>
                      <a:prstDash val="dot"/>
                    </a:lnB>
                    <a:lnTlToBr>
                      <a:noFill/>
                    </a:lnTlToBr>
                    <a:lnBlToTr>
                      <a:noFill/>
                    </a:lnBlToTr>
                    <a:solidFill>
                      <a:srgbClr val="F2F2F2"/>
                    </a:solidFill>
                  </a:tcPr>
                </a:tc>
                <a:extLst>
                  <a:ext uri="{0D108BD9-81ED-4DB2-BD59-A6C34878D82A}">
                    <a16:rowId xmlns:a16="http://schemas.microsoft.com/office/drawing/2014/main" val="10003"/>
                  </a:ext>
                </a:extLst>
              </a:tr>
              <a:tr h="323215">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J211</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9050" cap="rnd">
                      <a:solidFill>
                        <a:srgbClr val="144D73"/>
                      </a:solidFill>
                      <a:prstDash val="solid"/>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FFFFF"/>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一般技术</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FFFFF"/>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四级</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19050" cap="rnd">
                      <a:solidFill>
                        <a:srgbClr val="144D73"/>
                      </a:solidFill>
                      <a:prstDash val="solid"/>
                    </a:lnR>
                    <a:lnT w="3175">
                      <a:solidFill>
                        <a:srgbClr val="144D73"/>
                      </a:solidFill>
                      <a:prstDash val="dot"/>
                    </a:lnT>
                    <a:lnB w="3175">
                      <a:solidFill>
                        <a:srgbClr val="144D73"/>
                      </a:solidFill>
                      <a:prstDash val="dot"/>
                    </a:lnB>
                    <a:lnTlToBr>
                      <a:noFill/>
                    </a:lnTlToBr>
                    <a:lnBlToTr>
                      <a:noFill/>
                    </a:lnBlToTr>
                    <a:solidFill>
                      <a:srgbClr val="FFFFFF"/>
                    </a:solidFill>
                  </a:tcPr>
                </a:tc>
                <a:extLst>
                  <a:ext uri="{0D108BD9-81ED-4DB2-BD59-A6C34878D82A}">
                    <a16:rowId xmlns:a16="http://schemas.microsoft.com/office/drawing/2014/main" val="10004"/>
                  </a:ext>
                </a:extLst>
              </a:tr>
              <a:tr h="323215">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J211.2</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9050" cap="rnd">
                      <a:solidFill>
                        <a:srgbClr val="144D73"/>
                      </a:solidFill>
                      <a:prstDash val="solid"/>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2F2F2"/>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各种题材画技法</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2F2F2"/>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五级</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19050" cap="rnd">
                      <a:solidFill>
                        <a:srgbClr val="144D73"/>
                      </a:solidFill>
                      <a:prstDash val="solid"/>
                    </a:lnR>
                    <a:lnT w="3175">
                      <a:solidFill>
                        <a:srgbClr val="144D73"/>
                      </a:solidFill>
                      <a:prstDash val="dot"/>
                    </a:lnT>
                    <a:lnB w="3175">
                      <a:solidFill>
                        <a:srgbClr val="144D73"/>
                      </a:solidFill>
                      <a:prstDash val="dot"/>
                    </a:lnB>
                    <a:lnTlToBr>
                      <a:noFill/>
                    </a:lnTlToBr>
                    <a:lnBlToTr>
                      <a:noFill/>
                    </a:lnBlToTr>
                    <a:solidFill>
                      <a:srgbClr val="F2F2F2"/>
                    </a:solidFill>
                  </a:tcPr>
                </a:tc>
                <a:extLst>
                  <a:ext uri="{0D108BD9-81ED-4DB2-BD59-A6C34878D82A}">
                    <a16:rowId xmlns:a16="http://schemas.microsoft.com/office/drawing/2014/main" val="10005"/>
                  </a:ext>
                </a:extLst>
              </a:tr>
              <a:tr h="323215">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J211.22</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9050" cap="rnd">
                      <a:solidFill>
                        <a:srgbClr val="144D73"/>
                      </a:solidFill>
                      <a:prstDash val="solid"/>
                    </a:lnL>
                    <a:lnR w="3175">
                      <a:solidFill>
                        <a:srgbClr val="144D73"/>
                      </a:solidFill>
                      <a:prstDash val="dot"/>
                    </a:lnR>
                    <a:lnT w="3175">
                      <a:solidFill>
                        <a:srgbClr val="144D73"/>
                      </a:solidFill>
                      <a:prstDash val="dot"/>
                    </a:lnT>
                    <a:lnB w="19050" cap="rnd">
                      <a:solidFill>
                        <a:srgbClr val="144D73"/>
                      </a:solidFill>
                      <a:prstDash val="solid"/>
                    </a:lnB>
                    <a:lnTlToBr>
                      <a:noFill/>
                    </a:lnTlToBr>
                    <a:lnBlToTr>
                      <a:noFill/>
                    </a:lnBlToTr>
                    <a:solidFill>
                      <a:srgbClr val="FFFFFF"/>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生产建设</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3175">
                      <a:solidFill>
                        <a:srgbClr val="144D73"/>
                      </a:solidFill>
                      <a:prstDash val="dot"/>
                    </a:lnR>
                    <a:lnT w="3175">
                      <a:solidFill>
                        <a:srgbClr val="144D73"/>
                      </a:solidFill>
                      <a:prstDash val="dot"/>
                    </a:lnT>
                    <a:lnB w="19050" cap="rnd">
                      <a:solidFill>
                        <a:srgbClr val="144D73"/>
                      </a:solidFill>
                      <a:prstDash val="solid"/>
                    </a:lnB>
                    <a:lnTlToBr>
                      <a:noFill/>
                    </a:lnTlToBr>
                    <a:lnBlToTr>
                      <a:noFill/>
                    </a:lnBlToTr>
                    <a:solidFill>
                      <a:srgbClr val="FFFFFF"/>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六级</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19050" cap="rnd">
                      <a:solidFill>
                        <a:srgbClr val="144D73"/>
                      </a:solidFill>
                      <a:prstDash val="solid"/>
                    </a:lnR>
                    <a:lnT w="3175">
                      <a:solidFill>
                        <a:srgbClr val="144D73"/>
                      </a:solidFill>
                      <a:prstDash val="dot"/>
                    </a:lnT>
                    <a:lnB w="19050" cap="rnd">
                      <a:solidFill>
                        <a:srgbClr val="144D73"/>
                      </a:solidFill>
                      <a:prstDash val="soli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transition spd="slow" advTm="5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蓝色渐变光效简约长方形边框"/>
          <p:cNvPicPr>
            <a:picLocks noChangeAspect="1"/>
          </p:cNvPicPr>
          <p:nvPr>
            <p:custDataLst>
              <p:tags r:id="rId1"/>
            </p:custDataLst>
          </p:nvPr>
        </p:nvPicPr>
        <p:blipFill>
          <a:blip r:embed="rId3"/>
          <a:stretch>
            <a:fillRect/>
          </a:stretch>
        </p:blipFill>
        <p:spPr>
          <a:xfrm>
            <a:off x="1343025" y="862965"/>
            <a:ext cx="9505315" cy="4953000"/>
          </a:xfrm>
          <a:prstGeom prst="rect">
            <a:avLst/>
          </a:prstGeom>
        </p:spPr>
      </p:pic>
      <p:pic>
        <p:nvPicPr>
          <p:cNvPr id="8" name="图片 7" descr="19"/>
          <p:cNvPicPr>
            <a:picLocks noChangeAspect="1"/>
          </p:cNvPicPr>
          <p:nvPr/>
        </p:nvPicPr>
        <p:blipFill>
          <a:blip r:embed="rId4"/>
          <a:srcRect l="16136" t="20488" r="14302" b="20012"/>
          <a:stretch>
            <a:fillRect/>
          </a:stretch>
        </p:blipFill>
        <p:spPr>
          <a:xfrm>
            <a:off x="8403591" y="3790319"/>
            <a:ext cx="2444751" cy="1609725"/>
          </a:xfrm>
          <a:prstGeom prst="rect">
            <a:avLst/>
          </a:prstGeom>
        </p:spPr>
      </p:pic>
      <p:sp>
        <p:nvSpPr>
          <p:cNvPr id="11" name="文本框 10"/>
          <p:cNvSpPr txBox="1"/>
          <p:nvPr/>
        </p:nvSpPr>
        <p:spPr>
          <a:xfrm>
            <a:off x="2868552" y="2967990"/>
            <a:ext cx="5724644" cy="923330"/>
          </a:xfrm>
          <a:prstGeom prst="rect">
            <a:avLst/>
          </a:prstGeom>
          <a:noFill/>
        </p:spPr>
        <p:txBody>
          <a:bodyPr wrap="none" rtlCol="0" anchor="t">
            <a:spAutoFit/>
          </a:bodyPr>
          <a:lstStyle/>
          <a:p>
            <a:pPr algn="dist"/>
            <a:r>
              <a:rPr lang="zh-CN" altLang="en-US" sz="5400" dirty="0">
                <a:latin typeface="方正毡笔黑简体" panose="03000509000000000000" charset="-122"/>
                <a:ea typeface="方正毡笔黑简体" panose="03000509000000000000" charset="-122"/>
                <a:sym typeface="+mn-ea"/>
              </a:rPr>
              <a:t>四、数字资源使用</a:t>
            </a:r>
          </a:p>
        </p:txBody>
      </p:sp>
    </p:spTree>
  </p:cSld>
  <p:clrMapOvr>
    <a:masterClrMapping/>
  </p:clrMapOvr>
  <p:transition spd="slow" advTm="50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3325584" y="389889"/>
            <a:ext cx="5043181" cy="528524"/>
            <a:chOff x="4172" y="224"/>
            <a:chExt cx="5868" cy="615"/>
          </a:xfrm>
        </p:grpSpPr>
        <p:sp>
          <p:nvSpPr>
            <p:cNvPr id="36" name="圆角矩形 35"/>
            <p:cNvSpPr/>
            <p:nvPr/>
          </p:nvSpPr>
          <p:spPr>
            <a:xfrm>
              <a:off x="5180" y="224"/>
              <a:ext cx="3720" cy="61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37" name="组合 36"/>
            <p:cNvGrpSpPr/>
            <p:nvPr/>
          </p:nvGrpSpPr>
          <p:grpSpPr>
            <a:xfrm>
              <a:off x="9326" y="404"/>
              <a:ext cx="714" cy="255"/>
              <a:chOff x="264939" y="188640"/>
              <a:chExt cx="604358" cy="216024"/>
            </a:xfrm>
          </p:grpSpPr>
          <p:sp>
            <p:nvSpPr>
              <p:cNvPr id="38" name="燕尾形 37"/>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39" name="燕尾形 38"/>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40" name="燕尾形 39"/>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41" name="文本框 9"/>
            <p:cNvSpPr txBox="1"/>
            <p:nvPr/>
          </p:nvSpPr>
          <p:spPr>
            <a:xfrm>
              <a:off x="5027" y="276"/>
              <a:ext cx="3846" cy="562"/>
            </a:xfrm>
            <a:prstGeom prst="rect">
              <a:avLst/>
            </a:prstGeom>
            <a:noFill/>
          </p:spPr>
          <p:txBody>
            <a:bodyPr wrap="square" lIns="51422" tIns="25711" rIns="51422" bIns="25711" rtlCol="0">
              <a:spAutoFit/>
            </a:bodyPr>
            <a:lstStyle/>
            <a:p>
              <a:pPr marL="0" lvl="1" algn="ctr"/>
              <a:r>
                <a:rPr lang="zh-CN" altLang="en-US" sz="2800" dirty="0">
                  <a:latin typeface="方正毡笔黑简体" panose="03000509000000000000" charset="-122"/>
                  <a:ea typeface="方正毡笔黑简体" panose="03000509000000000000" charset="-122"/>
                  <a:sym typeface="+mn-ea"/>
                </a:rPr>
                <a:t>（一）、我的图书馆</a:t>
              </a:r>
            </a:p>
          </p:txBody>
        </p:sp>
        <p:grpSp>
          <p:nvGrpSpPr>
            <p:cNvPr id="42" name="组合 41"/>
            <p:cNvGrpSpPr/>
            <p:nvPr/>
          </p:nvGrpSpPr>
          <p:grpSpPr>
            <a:xfrm rot="10800000">
              <a:off x="4172" y="404"/>
              <a:ext cx="682" cy="255"/>
              <a:chOff x="452161" y="188640"/>
              <a:chExt cx="577398" cy="216024"/>
            </a:xfrm>
          </p:grpSpPr>
          <p:sp>
            <p:nvSpPr>
              <p:cNvPr id="43" name="燕尾形 5"/>
              <p:cNvSpPr/>
              <p:nvPr/>
            </p:nvSpPr>
            <p:spPr>
              <a:xfrm>
                <a:off x="452161"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44" name="燕尾形 6"/>
              <p:cNvSpPr/>
              <p:nvPr/>
            </p:nvSpPr>
            <p:spPr>
              <a:xfrm>
                <a:off x="650132"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45" name="燕尾形 7"/>
              <p:cNvSpPr/>
              <p:nvPr/>
            </p:nvSpPr>
            <p:spPr>
              <a:xfrm>
                <a:off x="813535"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sp>
        <p:nvSpPr>
          <p:cNvPr id="5" name="矩形 4"/>
          <p:cNvSpPr/>
          <p:nvPr/>
        </p:nvSpPr>
        <p:spPr>
          <a:xfrm>
            <a:off x="814073" y="993775"/>
            <a:ext cx="3689985" cy="496570"/>
          </a:xfrm>
          <a:prstGeom prst="rect">
            <a:avLst/>
          </a:prstGeom>
          <a:solidFill>
            <a:srgbClr val="447DC4"/>
          </a:solidFill>
          <a:ln>
            <a:noFill/>
          </a:ln>
          <a:effectLst>
            <a:outerShdw blurRad="50800" dist="152400" dir="2040000" algn="ctr" rotWithShape="0">
              <a:schemeClr val="tx1">
                <a:lumMod val="95000"/>
                <a:lumOff val="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造字工房悦圆（非商用）常规体" pitchFamily="50" charset="-122"/>
              <a:ea typeface="造字工房悦圆（非商用）常规体" pitchFamily="50" charset="-122"/>
            </a:endParaRPr>
          </a:p>
        </p:txBody>
      </p:sp>
      <p:sp>
        <p:nvSpPr>
          <p:cNvPr id="2" name="文本框 1"/>
          <p:cNvSpPr txBox="1"/>
          <p:nvPr/>
        </p:nvSpPr>
        <p:spPr>
          <a:xfrm>
            <a:off x="814071" y="993777"/>
            <a:ext cx="3690620" cy="523220"/>
          </a:xfrm>
          <a:prstGeom prst="rect">
            <a:avLst/>
          </a:prstGeom>
          <a:noFill/>
        </p:spPr>
        <p:txBody>
          <a:bodyPr wrap="square" rtlCol="0">
            <a:spAutoFit/>
          </a:bodyPr>
          <a:lstStyle/>
          <a:p>
            <a:pPr algn="ctr"/>
            <a:r>
              <a:rPr lang="zh-CN" sz="2800" b="1" dirty="0">
                <a:solidFill>
                  <a:schemeClr val="accent2"/>
                </a:solidFill>
                <a:latin typeface="微软雅黑" panose="020B0503020204020204" charset="-122"/>
                <a:ea typeface="微软雅黑" panose="020B0503020204020204" charset="-122"/>
                <a:sym typeface="+mn-ea"/>
              </a:rPr>
              <a:t>如何进入图书馆网站</a:t>
            </a:r>
            <a:endParaRPr lang="zh-CN" altLang="en-US"/>
          </a:p>
        </p:txBody>
      </p:sp>
      <p:sp>
        <p:nvSpPr>
          <p:cNvPr id="3" name="文本框 2"/>
          <p:cNvSpPr txBox="1"/>
          <p:nvPr/>
        </p:nvSpPr>
        <p:spPr>
          <a:xfrm>
            <a:off x="1012193" y="1729742"/>
            <a:ext cx="8364855" cy="1477328"/>
          </a:xfrm>
          <a:prstGeom prst="rect">
            <a:avLst/>
          </a:prstGeom>
          <a:noFill/>
        </p:spPr>
        <p:txBody>
          <a:bodyPr wrap="square" rtlCol="0">
            <a:spAutoFit/>
          </a:bodyPr>
          <a:lstStyle/>
          <a:p>
            <a:pPr>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1.打开百度或其他搜索引擎，输入“武汉职业技术学院图书馆”。</a:t>
            </a:r>
          </a:p>
          <a:p>
            <a:pPr>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2.输入网址：</a:t>
            </a:r>
            <a:r>
              <a:rPr lang="zh-CN" altLang="zh-CN" sz="1800" dirty="0">
                <a:solidFill>
                  <a:srgbClr val="0070C0"/>
                </a:solidFill>
                <a:latin typeface="微软雅黑" panose="020B0503020204020204" charset="-122"/>
                <a:ea typeface="微软雅黑" panose="020B0503020204020204" charset="-122"/>
                <a:cs typeface="微软雅黑" panose="020B0503020204020204" charset="-122"/>
              </a:rPr>
              <a:t>http://tsg.wtc.edu.cn/</a:t>
            </a:r>
            <a:r>
              <a:rPr lang="zh-CN" altLang="en-US" sz="2000"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3.进入学校网站主页，选择“机构设置”-“直属机构”-“图书馆”。</a:t>
            </a:r>
          </a:p>
        </p:txBody>
      </p:sp>
      <p:pic>
        <p:nvPicPr>
          <p:cNvPr id="31748" name="Picture 7"/>
          <p:cNvPicPr>
            <a:picLocks noChangeAspect="1"/>
          </p:cNvPicPr>
          <p:nvPr/>
        </p:nvPicPr>
        <p:blipFill>
          <a:blip r:embed="rId2"/>
          <a:stretch>
            <a:fillRect/>
          </a:stretch>
        </p:blipFill>
        <p:spPr>
          <a:xfrm>
            <a:off x="2743201" y="3291197"/>
            <a:ext cx="6810235" cy="3180373"/>
          </a:xfrm>
          <a:prstGeom prst="rect">
            <a:avLst/>
          </a:prstGeom>
          <a:noFill/>
          <a:ln w="9525">
            <a:noFill/>
          </a:ln>
        </p:spPr>
      </p:pic>
      <p:sp>
        <p:nvSpPr>
          <p:cNvPr id="4" name="单圆角矩形 3"/>
          <p:cNvSpPr/>
          <p:nvPr/>
        </p:nvSpPr>
        <p:spPr>
          <a:xfrm>
            <a:off x="6458587" y="5710484"/>
            <a:ext cx="441325" cy="285750"/>
          </a:xfrm>
          <a:prstGeom prst="round1Rect">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50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45"/>
          <p:cNvPicPr>
            <a:picLocks noChangeAspect="1"/>
          </p:cNvPicPr>
          <p:nvPr/>
        </p:nvPicPr>
        <p:blipFill>
          <a:blip r:embed="rId2"/>
          <a:stretch>
            <a:fillRect/>
          </a:stretch>
        </p:blipFill>
        <p:spPr>
          <a:xfrm>
            <a:off x="5223511" y="2976245"/>
            <a:ext cx="6096000" cy="6096000"/>
          </a:xfrm>
          <a:prstGeom prst="rect">
            <a:avLst/>
          </a:prstGeom>
        </p:spPr>
      </p:pic>
      <p:sp>
        <p:nvSpPr>
          <p:cNvPr id="100" name="文本框 99"/>
          <p:cNvSpPr txBox="1"/>
          <p:nvPr/>
        </p:nvSpPr>
        <p:spPr>
          <a:xfrm>
            <a:off x="6320156" y="2669260"/>
            <a:ext cx="5409000" cy="4524315"/>
          </a:xfrm>
          <a:prstGeom prst="rect">
            <a:avLst/>
          </a:prstGeom>
          <a:noFill/>
          <a:ln w="9525">
            <a:noFill/>
          </a:ln>
        </p:spPr>
        <p:txBody>
          <a:bodyPr wrap="square">
            <a:spAutoFit/>
          </a:bodyPr>
          <a:lstStyle/>
          <a:p>
            <a:pPr indent="0" fontAlgn="auto">
              <a:lnSpc>
                <a:spcPct val="150000"/>
              </a:lnSpc>
            </a:pPr>
            <a:endParaRPr lang="zh-CN" altLang="en-US" sz="2400" b="0" dirty="0">
              <a:latin typeface="微软雅黑" panose="020B0503020204020204" charset="-122"/>
              <a:ea typeface="微软雅黑" panose="020B0503020204020204" charset="-122"/>
              <a:cs typeface="微软雅黑" panose="020B0503020204020204" charset="-122"/>
            </a:endParaRPr>
          </a:p>
          <a:p>
            <a:pPr indent="0" algn="just" fontAlgn="auto">
              <a:lnSpc>
                <a:spcPct val="150000"/>
              </a:lnSpc>
            </a:pPr>
            <a:r>
              <a:rPr lang="en-US" altLang="zh-CN" sz="2000" b="0" dirty="0">
                <a:latin typeface="微软雅黑" panose="020B0503020204020204" charset="-122"/>
                <a:ea typeface="微软雅黑" panose="020B0503020204020204" charset="-122"/>
                <a:cs typeface="微软雅黑" panose="020B0503020204020204" charset="-122"/>
              </a:rPr>
              <a:t>1</a:t>
            </a:r>
            <a:r>
              <a:rPr lang="zh-CN" altLang="en-US" sz="2000" b="0" dirty="0">
                <a:latin typeface="微软雅黑" panose="020B0503020204020204" charset="-122"/>
                <a:ea typeface="微软雅黑" panose="020B0503020204020204" charset="-122"/>
                <a:cs typeface="微软雅黑" panose="020B0503020204020204" charset="-122"/>
              </a:rPr>
              <a:t>、进入图书馆网站后，点击进入统一检索平台，可选择两种登录方式</a:t>
            </a:r>
            <a:r>
              <a:rPr lang="zh-CN" altLang="en-US" sz="2000" dirty="0">
                <a:latin typeface="微软雅黑" panose="020B0503020204020204" charset="-122"/>
                <a:ea typeface="微软雅黑" panose="020B0503020204020204" charset="-122"/>
                <a:cs typeface="微软雅黑" panose="020B0503020204020204" charset="-122"/>
                <a:sym typeface="Wingdings" pitchFamily="2" charset="2"/>
              </a:rPr>
              <a:t>：（</a:t>
            </a:r>
            <a:r>
              <a:rPr lang="en-US" altLang="zh-CN" sz="2000" dirty="0">
                <a:latin typeface="微软雅黑" panose="020B0503020204020204" charset="-122"/>
                <a:ea typeface="微软雅黑" panose="020B0503020204020204" charset="-122"/>
                <a:cs typeface="微软雅黑" panose="020B0503020204020204" charset="-122"/>
                <a:sym typeface="Wingdings" pitchFamily="2" charset="2"/>
              </a:rPr>
              <a:t>1</a:t>
            </a:r>
            <a:r>
              <a:rPr lang="zh-CN" altLang="en-US" sz="2000" dirty="0">
                <a:latin typeface="微软雅黑" panose="020B0503020204020204" charset="-122"/>
                <a:ea typeface="微软雅黑" panose="020B0503020204020204" charset="-122"/>
                <a:cs typeface="微软雅黑" panose="020B0503020204020204" charset="-122"/>
                <a:sym typeface="Wingdings" pitchFamily="2" charset="2"/>
              </a:rPr>
              <a:t>）</a:t>
            </a:r>
            <a:r>
              <a:rPr lang="zh-CN" altLang="en-US" sz="2000" b="0" dirty="0">
                <a:latin typeface="微软雅黑" panose="020B0503020204020204" charset="-122"/>
                <a:ea typeface="微软雅黑" panose="020B0503020204020204" charset="-122"/>
                <a:cs typeface="微软雅黑" panose="020B0503020204020204" charset="-122"/>
              </a:rPr>
              <a:t>统一身份认证登录，账号为</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一卡通卡号</a:t>
            </a:r>
            <a:r>
              <a:rPr lang="zh-CN" altLang="en-US" sz="2000" b="0" dirty="0">
                <a:latin typeface="微软雅黑" panose="020B0503020204020204" charset="-122"/>
                <a:ea typeface="微软雅黑" panose="020B0503020204020204" charset="-122"/>
                <a:cs typeface="微软雅黑" panose="020B0503020204020204" charset="-122"/>
              </a:rPr>
              <a:t>，初始密码为</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身份证后六位</a:t>
            </a:r>
            <a:r>
              <a:rPr lang="zh-CN" altLang="en-US" sz="2000" b="0" dirty="0">
                <a:latin typeface="微软雅黑" panose="020B0503020204020204" charset="-122"/>
                <a:ea typeface="微软雅黑" panose="020B0503020204020204" charset="-122"/>
                <a:cs typeface="微软雅黑" panose="020B0503020204020204" charset="-122"/>
              </a:rPr>
              <a:t>；（</a:t>
            </a:r>
            <a:r>
              <a:rPr lang="en-US" altLang="zh-CN" sz="2000" b="0" dirty="0">
                <a:latin typeface="微软雅黑" panose="020B0503020204020204" charset="-122"/>
                <a:ea typeface="微软雅黑" panose="020B0503020204020204" charset="-122"/>
                <a:cs typeface="微软雅黑" panose="020B0503020204020204" charset="-122"/>
              </a:rPr>
              <a:t>2</a:t>
            </a:r>
            <a:r>
              <a:rPr lang="zh-CN" altLang="en-US" sz="2000" b="0" dirty="0">
                <a:latin typeface="微软雅黑" panose="020B0503020204020204" charset="-122"/>
                <a:ea typeface="微软雅黑" panose="020B0503020204020204" charset="-122"/>
                <a:cs typeface="微软雅黑" panose="020B0503020204020204" charset="-122"/>
              </a:rPr>
              <a:t>）账号密码登录，登录账号为</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一卡通卡号</a:t>
            </a:r>
            <a:r>
              <a:rPr lang="zh-CN" altLang="en-US" sz="2000" b="0" dirty="0">
                <a:latin typeface="微软雅黑" panose="020B0503020204020204" charset="-122"/>
                <a:ea typeface="微软雅黑" panose="020B0503020204020204" charset="-122"/>
                <a:cs typeface="微软雅黑" panose="020B0503020204020204" charset="-122"/>
              </a:rPr>
              <a:t>，初始密码为</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@Wtcedu一卡通卡号</a:t>
            </a:r>
            <a:r>
              <a:rPr lang="zh-CN" altLang="en-US" sz="2000" b="0" dirty="0">
                <a:latin typeface="微软雅黑" panose="020B0503020204020204" charset="-122"/>
                <a:ea typeface="微软雅黑" panose="020B0503020204020204" charset="-122"/>
                <a:cs typeface="微软雅黑" panose="020B0503020204020204" charset="-122"/>
              </a:rPr>
              <a:t>。</a:t>
            </a:r>
          </a:p>
          <a:p>
            <a:pPr indent="0" fontAlgn="auto">
              <a:lnSpc>
                <a:spcPct val="150000"/>
              </a:lnSpc>
            </a:pPr>
            <a:endParaRPr lang="zh-CN" altLang="en-US" sz="24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endParaRPr lang="zh-CN" altLang="en-US" sz="2400" dirty="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3"/>
          <a:stretch>
            <a:fillRect/>
          </a:stretch>
        </p:blipFill>
        <p:spPr>
          <a:xfrm>
            <a:off x="910591" y="3248025"/>
            <a:ext cx="4587240" cy="2852420"/>
          </a:xfrm>
          <a:prstGeom prst="rect">
            <a:avLst/>
          </a:prstGeom>
        </p:spPr>
      </p:pic>
      <p:sp>
        <p:nvSpPr>
          <p:cNvPr id="10" name="矩形 9"/>
          <p:cNvSpPr/>
          <p:nvPr/>
        </p:nvSpPr>
        <p:spPr>
          <a:xfrm>
            <a:off x="542926" y="350524"/>
            <a:ext cx="4263391" cy="495935"/>
          </a:xfrm>
          <a:prstGeom prst="rect">
            <a:avLst/>
          </a:prstGeom>
          <a:solidFill>
            <a:srgbClr val="ED7D31"/>
          </a:solidFill>
          <a:ln>
            <a:noFill/>
          </a:ln>
          <a:effectLst>
            <a:outerShdw blurRad="50800" dist="152400" dir="2040000" algn="ctr" rotWithShape="0">
              <a:schemeClr val="tx1">
                <a:lumMod val="95000"/>
                <a:lumOff val="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2400" dirty="0">
              <a:solidFill>
                <a:prstClr val="white"/>
              </a:solidFill>
              <a:latin typeface="造字工房悦圆（非商用）常规体" pitchFamily="50" charset="-122"/>
              <a:ea typeface="造字工房悦圆（非商用）常规体" pitchFamily="50" charset="-122"/>
            </a:endParaRPr>
          </a:p>
        </p:txBody>
      </p:sp>
      <p:sp>
        <p:nvSpPr>
          <p:cNvPr id="6" name="矩形 5"/>
          <p:cNvSpPr/>
          <p:nvPr/>
        </p:nvSpPr>
        <p:spPr>
          <a:xfrm>
            <a:off x="7881609" y="951862"/>
            <a:ext cx="1620957" cy="523220"/>
          </a:xfrm>
          <a:prstGeom prst="rect">
            <a:avLst/>
          </a:prstGeom>
        </p:spPr>
        <p:txBody>
          <a:bodyPr wrap="none">
            <a:spAutoFit/>
          </a:bodyPr>
          <a:lstStyle/>
          <a:p>
            <a:pPr algn="l">
              <a:buClrTx/>
              <a:buSzTx/>
              <a:buFontTx/>
              <a:defRPr/>
            </a:pPr>
            <a:r>
              <a:rPr lang="zh-CN" sz="2800" b="1" dirty="0">
                <a:solidFill>
                  <a:schemeClr val="bg1"/>
                </a:solidFill>
                <a:latin typeface="微软雅黑" panose="020B0503020204020204" charset="-122"/>
                <a:ea typeface="微软雅黑" panose="020B0503020204020204" charset="-122"/>
              </a:rPr>
              <a:t>义务馆员</a:t>
            </a:r>
          </a:p>
        </p:txBody>
      </p:sp>
      <p:sp>
        <p:nvSpPr>
          <p:cNvPr id="13" name="矩形 12"/>
          <p:cNvSpPr/>
          <p:nvPr/>
        </p:nvSpPr>
        <p:spPr>
          <a:xfrm>
            <a:off x="8008609" y="1078862"/>
            <a:ext cx="1620957" cy="523220"/>
          </a:xfrm>
          <a:prstGeom prst="rect">
            <a:avLst/>
          </a:prstGeom>
        </p:spPr>
        <p:txBody>
          <a:bodyPr wrap="none">
            <a:spAutoFit/>
          </a:bodyPr>
          <a:lstStyle/>
          <a:p>
            <a:pPr algn="l">
              <a:buClrTx/>
              <a:buSzTx/>
              <a:buFontTx/>
              <a:defRPr/>
            </a:pPr>
            <a:r>
              <a:rPr lang="zh-CN" sz="2800" b="1" dirty="0">
                <a:solidFill>
                  <a:schemeClr val="bg1"/>
                </a:solidFill>
                <a:latin typeface="微软雅黑" panose="020B0503020204020204" charset="-122"/>
                <a:ea typeface="微软雅黑" panose="020B0503020204020204" charset="-122"/>
              </a:rPr>
              <a:t>义务馆员</a:t>
            </a:r>
          </a:p>
        </p:txBody>
      </p:sp>
      <p:sp>
        <p:nvSpPr>
          <p:cNvPr id="20" name="文本框 19"/>
          <p:cNvSpPr txBox="1"/>
          <p:nvPr/>
        </p:nvSpPr>
        <p:spPr>
          <a:xfrm>
            <a:off x="542927" y="350522"/>
            <a:ext cx="4422140" cy="480131"/>
          </a:xfrm>
          <a:prstGeom prst="rect">
            <a:avLst/>
          </a:prstGeom>
          <a:noFill/>
        </p:spPr>
        <p:txBody>
          <a:bodyPr wrap="square" rtlCol="0">
            <a:spAutoFit/>
          </a:bodyPr>
          <a:lstStyle/>
          <a:p>
            <a:pPr>
              <a:lnSpc>
                <a:spcPct val="90000"/>
              </a:lnSpc>
            </a:pPr>
            <a:r>
              <a:rPr lang="zh-CN" sz="2800" b="1" dirty="0">
                <a:solidFill>
                  <a:schemeClr val="bg1"/>
                </a:solidFill>
                <a:latin typeface="微软雅黑" panose="020B0503020204020204" charset="-122"/>
                <a:ea typeface="微软雅黑" panose="020B0503020204020204" charset="-122"/>
                <a:sym typeface="+mn-ea"/>
              </a:rPr>
              <a:t>如何登录</a:t>
            </a:r>
            <a:r>
              <a:rPr lang="en-US" altLang="zh-CN" sz="2800" b="1" dirty="0">
                <a:solidFill>
                  <a:schemeClr val="bg1"/>
                </a:solidFill>
                <a:latin typeface="微软雅黑" panose="020B0503020204020204" charset="-122"/>
                <a:ea typeface="微软雅黑" panose="020B0503020204020204" charset="-122"/>
                <a:sym typeface="+mn-ea"/>
              </a:rPr>
              <a:t>“</a:t>
            </a:r>
            <a:r>
              <a:rPr lang="zh-CN" altLang="en-US" sz="2800" b="1">
                <a:solidFill>
                  <a:schemeClr val="bg1"/>
                </a:solidFill>
                <a:latin typeface="微软雅黑" panose="020B0503020204020204" charset="-122"/>
                <a:ea typeface="微软雅黑" panose="020B0503020204020204" charset="-122"/>
                <a:sym typeface="+mn-ea"/>
              </a:rPr>
              <a:t>我的图书馆</a:t>
            </a:r>
            <a:r>
              <a:rPr lang="en-US" altLang="zh-CN" sz="2800" b="1">
                <a:solidFill>
                  <a:schemeClr val="bg1"/>
                </a:solidFill>
                <a:latin typeface="微软雅黑" panose="020B0503020204020204" charset="-122"/>
                <a:ea typeface="微软雅黑" panose="020B0503020204020204" charset="-122"/>
                <a:sym typeface="+mn-ea"/>
              </a:rPr>
              <a:t>”</a:t>
            </a:r>
            <a:endParaRPr lang="en-US" altLang="zh-CN" sz="2800" b="1" dirty="0">
              <a:solidFill>
                <a:schemeClr val="bg1"/>
              </a:solidFill>
              <a:latin typeface="微软雅黑" panose="020B0503020204020204" charset="-122"/>
              <a:ea typeface="微软雅黑" panose="020B0503020204020204" charset="-122"/>
              <a:sym typeface="+mn-ea"/>
            </a:endParaRPr>
          </a:p>
        </p:txBody>
      </p:sp>
      <p:pic>
        <p:nvPicPr>
          <p:cNvPr id="22" name="图片 21"/>
          <p:cNvPicPr>
            <a:picLocks noChangeAspect="1"/>
          </p:cNvPicPr>
          <p:nvPr/>
        </p:nvPicPr>
        <p:blipFill>
          <a:blip r:embed="rId4"/>
          <a:stretch>
            <a:fillRect/>
          </a:stretch>
        </p:blipFill>
        <p:spPr>
          <a:xfrm>
            <a:off x="739140" y="951869"/>
            <a:ext cx="9987280" cy="2101215"/>
          </a:xfrm>
          <a:prstGeom prst="rect">
            <a:avLst/>
          </a:prstGeom>
        </p:spPr>
      </p:pic>
      <p:sp>
        <p:nvSpPr>
          <p:cNvPr id="23" name="矩形 22"/>
          <p:cNvSpPr/>
          <p:nvPr/>
        </p:nvSpPr>
        <p:spPr>
          <a:xfrm>
            <a:off x="9700262" y="1000125"/>
            <a:ext cx="703580" cy="39370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50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664201" y="350522"/>
            <a:ext cx="4580891" cy="3231654"/>
          </a:xfrm>
          <a:prstGeom prst="rect">
            <a:avLst/>
          </a:prstGeom>
          <a:noFill/>
          <a:ln w="9525">
            <a:noFill/>
          </a:ln>
        </p:spPr>
        <p:txBody>
          <a:bodyPr wrap="square">
            <a:spAutoFit/>
          </a:bodyPr>
          <a:lstStyle/>
          <a:p>
            <a:pPr indent="0" fontAlgn="auto">
              <a:lnSpc>
                <a:spcPct val="150000"/>
              </a:lnSpc>
            </a:pPr>
            <a:endParaRPr lang="zh-CN" altLang="en-US" sz="24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endParaRPr lang="zh-CN" altLang="en-US" sz="24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altLang="en-US" sz="2000" b="0" dirty="0">
                <a:latin typeface="微软雅黑" panose="020B0503020204020204" charset="-122"/>
                <a:ea typeface="微软雅黑" panose="020B0503020204020204" charset="-122"/>
                <a:cs typeface="微软雅黑" panose="020B0503020204020204" charset="-122"/>
              </a:rPr>
              <a:t>点击右上角头像，选择</a:t>
            </a:r>
            <a:r>
              <a:rPr lang="en-US" altLang="zh-CN" sz="2000" b="0" dirty="0">
                <a:latin typeface="微软雅黑" panose="020B0503020204020204" charset="-122"/>
                <a:ea typeface="微软雅黑" panose="020B0503020204020204" charset="-122"/>
                <a:cs typeface="微软雅黑" panose="020B0503020204020204" charset="-122"/>
              </a:rPr>
              <a:t>“</a:t>
            </a:r>
            <a:r>
              <a:rPr lang="zh-CN" altLang="en-US" sz="2000" b="0" dirty="0">
                <a:latin typeface="微软雅黑" panose="020B0503020204020204" charset="-122"/>
                <a:ea typeface="微软雅黑" panose="020B0503020204020204" charset="-122"/>
                <a:cs typeface="微软雅黑" panose="020B0503020204020204" charset="-122"/>
              </a:rPr>
              <a:t>我的图书馆</a:t>
            </a:r>
            <a:r>
              <a:rPr lang="en-US" altLang="zh-CN" sz="2000" b="0" dirty="0">
                <a:latin typeface="微软雅黑" panose="020B0503020204020204" charset="-122"/>
                <a:ea typeface="微软雅黑" panose="020B0503020204020204" charset="-122"/>
                <a:cs typeface="微软雅黑" panose="020B0503020204020204" charset="-122"/>
              </a:rPr>
              <a:t>”</a:t>
            </a:r>
            <a:r>
              <a:rPr lang="zh-CN" altLang="en-US" sz="2000" b="0" dirty="0">
                <a:latin typeface="微软雅黑" panose="020B0503020204020204" charset="-122"/>
                <a:ea typeface="微软雅黑" panose="020B0503020204020204" charset="-122"/>
                <a:cs typeface="微软雅黑" panose="020B0503020204020204" charset="-122"/>
              </a:rPr>
              <a:t> 或</a:t>
            </a:r>
            <a:r>
              <a:rPr lang="en-US" altLang="zh-CN" sz="2000" b="0" dirty="0">
                <a:latin typeface="微软雅黑" panose="020B0503020204020204" charset="-122"/>
                <a:ea typeface="微软雅黑" panose="020B0503020204020204" charset="-122"/>
                <a:cs typeface="微软雅黑" panose="020B0503020204020204" charset="-122"/>
              </a:rPr>
              <a:t>“</a:t>
            </a:r>
            <a:r>
              <a:rPr lang="zh-CN" altLang="en-US" sz="2000" b="0" dirty="0">
                <a:latin typeface="微软雅黑" panose="020B0503020204020204" charset="-122"/>
                <a:ea typeface="微软雅黑" panose="020B0503020204020204" charset="-122"/>
                <a:cs typeface="微软雅黑" panose="020B0503020204020204" charset="-122"/>
              </a:rPr>
              <a:t>我的借阅</a:t>
            </a:r>
            <a:r>
              <a:rPr lang="en-US" altLang="zh-CN" sz="2000" b="0" dirty="0">
                <a:latin typeface="微软雅黑" panose="020B0503020204020204" charset="-122"/>
                <a:ea typeface="微软雅黑" panose="020B0503020204020204" charset="-122"/>
                <a:cs typeface="微软雅黑" panose="020B0503020204020204" charset="-122"/>
              </a:rPr>
              <a:t>”</a:t>
            </a:r>
            <a:r>
              <a:rPr lang="zh-CN" altLang="en-US" sz="2000" b="0" dirty="0">
                <a:latin typeface="微软雅黑" panose="020B0503020204020204" charset="-122"/>
                <a:ea typeface="微软雅黑" panose="020B0503020204020204" charset="-122"/>
                <a:cs typeface="微软雅黑" panose="020B0503020204020204" charset="-122"/>
              </a:rPr>
              <a:t>。</a:t>
            </a:r>
            <a:endParaRPr lang="zh-CN" altLang="en-US" sz="24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endParaRPr lang="zh-CN" altLang="en-US" sz="24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endParaRPr lang="zh-CN" altLang="en-US" sz="2400" dirty="0">
              <a:latin typeface="微软雅黑" panose="020B0503020204020204" charset="-122"/>
              <a:ea typeface="微软雅黑" panose="020B0503020204020204" charset="-122"/>
              <a:cs typeface="微软雅黑" panose="020B0503020204020204" charset="-122"/>
            </a:endParaRPr>
          </a:p>
        </p:txBody>
      </p:sp>
      <p:sp>
        <p:nvSpPr>
          <p:cNvPr id="10" name="矩形 9"/>
          <p:cNvSpPr/>
          <p:nvPr/>
        </p:nvSpPr>
        <p:spPr>
          <a:xfrm>
            <a:off x="542927" y="350524"/>
            <a:ext cx="1760855" cy="495935"/>
          </a:xfrm>
          <a:prstGeom prst="rect">
            <a:avLst/>
          </a:prstGeom>
          <a:solidFill>
            <a:srgbClr val="ED7D31"/>
          </a:solidFill>
          <a:ln>
            <a:noFill/>
          </a:ln>
          <a:effectLst>
            <a:outerShdw blurRad="50800" dist="152400" dir="2040000" algn="ctr" rotWithShape="0">
              <a:schemeClr val="tx1">
                <a:lumMod val="95000"/>
                <a:lumOff val="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2400" dirty="0">
              <a:solidFill>
                <a:prstClr val="white"/>
              </a:solidFill>
              <a:latin typeface="造字工房悦圆（非商用）常规体" pitchFamily="50" charset="-122"/>
              <a:ea typeface="造字工房悦圆（非商用）常规体" pitchFamily="50" charset="-122"/>
            </a:endParaRPr>
          </a:p>
        </p:txBody>
      </p:sp>
      <p:sp>
        <p:nvSpPr>
          <p:cNvPr id="20" name="文本框 19"/>
          <p:cNvSpPr txBox="1"/>
          <p:nvPr/>
        </p:nvSpPr>
        <p:spPr>
          <a:xfrm>
            <a:off x="542925" y="350522"/>
            <a:ext cx="1670051" cy="480131"/>
          </a:xfrm>
          <a:prstGeom prst="rect">
            <a:avLst/>
          </a:prstGeom>
          <a:noFill/>
        </p:spPr>
        <p:txBody>
          <a:bodyPr wrap="square" rtlCol="0">
            <a:spAutoFit/>
          </a:bodyPr>
          <a:lstStyle/>
          <a:p>
            <a:pPr>
              <a:lnSpc>
                <a:spcPct val="90000"/>
              </a:lnSpc>
            </a:pPr>
            <a:r>
              <a:rPr lang="zh-CN" altLang="en-US" sz="2800" b="1" dirty="0">
                <a:solidFill>
                  <a:schemeClr val="bg1"/>
                </a:solidFill>
                <a:latin typeface="微软雅黑" panose="020B0503020204020204" charset="-122"/>
                <a:ea typeface="微软雅黑" panose="020B0503020204020204" charset="-122"/>
                <a:sym typeface="+mn-ea"/>
              </a:rPr>
              <a:t>图书续借</a:t>
            </a:r>
          </a:p>
        </p:txBody>
      </p:sp>
      <p:pic>
        <p:nvPicPr>
          <p:cNvPr id="2" name="图片 1"/>
          <p:cNvPicPr>
            <a:picLocks noChangeAspect="1"/>
          </p:cNvPicPr>
          <p:nvPr/>
        </p:nvPicPr>
        <p:blipFill>
          <a:blip r:embed="rId2"/>
          <a:stretch>
            <a:fillRect/>
          </a:stretch>
        </p:blipFill>
        <p:spPr>
          <a:xfrm>
            <a:off x="963295" y="1238885"/>
            <a:ext cx="3209925" cy="3238500"/>
          </a:xfrm>
          <a:prstGeom prst="rect">
            <a:avLst/>
          </a:prstGeom>
        </p:spPr>
      </p:pic>
      <p:cxnSp>
        <p:nvCxnSpPr>
          <p:cNvPr id="3" name="直接箭头连接符 2"/>
          <p:cNvCxnSpPr/>
          <p:nvPr/>
        </p:nvCxnSpPr>
        <p:spPr>
          <a:xfrm flipH="1">
            <a:off x="4650742" y="1965960"/>
            <a:ext cx="6673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a:stretch>
            <a:fillRect/>
          </a:stretch>
        </p:blipFill>
        <p:spPr>
          <a:xfrm>
            <a:off x="963298" y="4721229"/>
            <a:ext cx="9877425" cy="1514475"/>
          </a:xfrm>
          <a:prstGeom prst="rect">
            <a:avLst/>
          </a:prstGeom>
        </p:spPr>
      </p:pic>
      <p:sp>
        <p:nvSpPr>
          <p:cNvPr id="9" name="矩形 8"/>
          <p:cNvSpPr/>
          <p:nvPr/>
        </p:nvSpPr>
        <p:spPr>
          <a:xfrm>
            <a:off x="5608958" y="1339850"/>
            <a:ext cx="4636135" cy="125158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636895" y="2861949"/>
            <a:ext cx="4635500" cy="1476375"/>
          </a:xfrm>
          <a:prstGeom prst="rect">
            <a:avLst/>
          </a:prstGeom>
          <a:noFill/>
        </p:spPr>
        <p:txBody>
          <a:bodyPr wrap="square" rtlCol="0">
            <a:spAutoFit/>
          </a:bodyPr>
          <a:lstStyle/>
          <a:p>
            <a:pPr>
              <a:lnSpc>
                <a:spcPct val="150000"/>
              </a:lnSpc>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勾选需要续借的图书，点击批量续借即可完成图书续借，图书续借天数为60天。</a:t>
            </a:r>
          </a:p>
        </p:txBody>
      </p:sp>
      <p:sp>
        <p:nvSpPr>
          <p:cNvPr id="14" name="矩形 13"/>
          <p:cNvSpPr/>
          <p:nvPr/>
        </p:nvSpPr>
        <p:spPr>
          <a:xfrm>
            <a:off x="5636263" y="2802890"/>
            <a:ext cx="4671695" cy="146558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a:stCxn id="12" idx="2"/>
          </p:cNvCxnSpPr>
          <p:nvPr/>
        </p:nvCxnSpPr>
        <p:spPr>
          <a:xfrm flipH="1">
            <a:off x="7948297" y="4338320"/>
            <a:ext cx="6351" cy="5499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50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49300" y="497205"/>
            <a:ext cx="1795780" cy="496570"/>
          </a:xfrm>
          <a:prstGeom prst="rect">
            <a:avLst/>
          </a:prstGeom>
          <a:solidFill>
            <a:srgbClr val="447DC4"/>
          </a:solidFill>
          <a:ln>
            <a:noFill/>
          </a:ln>
          <a:effectLst>
            <a:outerShdw blurRad="50800" dist="152400" dir="2040000" algn="ctr" rotWithShape="0">
              <a:schemeClr val="tx1">
                <a:lumMod val="95000"/>
                <a:lumOff val="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造字工房悦圆（非商用）常规体" pitchFamily="50" charset="-122"/>
              <a:ea typeface="造字工房悦圆（非商用）常规体" pitchFamily="50" charset="-122"/>
            </a:endParaRPr>
          </a:p>
        </p:txBody>
      </p:sp>
      <p:sp>
        <p:nvSpPr>
          <p:cNvPr id="2" name="文本框 1"/>
          <p:cNvSpPr txBox="1"/>
          <p:nvPr/>
        </p:nvSpPr>
        <p:spPr>
          <a:xfrm>
            <a:off x="814070" y="471805"/>
            <a:ext cx="1731010" cy="521970"/>
          </a:xfrm>
          <a:prstGeom prst="rect">
            <a:avLst/>
          </a:prstGeom>
          <a:noFill/>
        </p:spPr>
        <p:txBody>
          <a:bodyPr wrap="square" rtlCol="0">
            <a:spAutoFit/>
          </a:bodyPr>
          <a:lstStyle/>
          <a:p>
            <a:pPr algn="ctr"/>
            <a:r>
              <a:rPr lang="zh-CN" altLang="en-US" sz="2800" b="1" dirty="0">
                <a:solidFill>
                  <a:srgbClr val="ED7D31"/>
                </a:solidFill>
                <a:latin typeface="微软雅黑" panose="020B0503020204020204" charset="-122"/>
                <a:ea typeface="微软雅黑" panose="020B0503020204020204" charset="-122"/>
                <a:sym typeface="+mn-ea"/>
              </a:rPr>
              <a:t>图书检索</a:t>
            </a:r>
            <a:endParaRPr lang="zh-CN" altLang="en-US">
              <a:solidFill>
                <a:prstClr val="black"/>
              </a:solidFill>
            </a:endParaRPr>
          </a:p>
        </p:txBody>
      </p:sp>
      <p:sp>
        <p:nvSpPr>
          <p:cNvPr id="3" name="文本框 2"/>
          <p:cNvSpPr txBox="1"/>
          <p:nvPr/>
        </p:nvSpPr>
        <p:spPr>
          <a:xfrm>
            <a:off x="814070" y="1134745"/>
            <a:ext cx="9947910" cy="1014730"/>
          </a:xfrm>
          <a:prstGeom prst="rect">
            <a:avLst/>
          </a:prstGeom>
          <a:noFill/>
        </p:spPr>
        <p:txBody>
          <a:bodyPr wrap="square" rtlCol="0">
            <a:spAutoFit/>
          </a:bodyPr>
          <a:lstStyle/>
          <a:p>
            <a:pPr>
              <a:lnSpc>
                <a:spcPct val="150000"/>
              </a:lnSpc>
            </a:pPr>
            <a:r>
              <a:rPr lang="en-US" altLang="zh-CN" sz="2000" dirty="0">
                <a:solidFill>
                  <a:prstClr val="black"/>
                </a:solidFill>
                <a:latin typeface="微软雅黑" panose="020B0503020204020204" charset="-122"/>
                <a:ea typeface="微软雅黑" panose="020B0503020204020204" charset="-122"/>
                <a:cs typeface="微软雅黑" panose="020B0503020204020204" charset="-122"/>
              </a:rPr>
              <a:t>       </a:t>
            </a:r>
            <a:r>
              <a:rPr lang="zh-CN" altLang="en-US" sz="2000" dirty="0">
                <a:solidFill>
                  <a:prstClr val="black"/>
                </a:solidFill>
                <a:latin typeface="微软雅黑" panose="020B0503020204020204" charset="-122"/>
                <a:ea typeface="微软雅黑" panose="020B0503020204020204" charset="-122"/>
                <a:cs typeface="微软雅黑" panose="020B0503020204020204" charset="-122"/>
              </a:rPr>
              <a:t>进入图书馆主页后，可在检索栏进行图书检索。检索图书时，可以选择不同的字段，比如题名、责任者、出版社等，这里以题名为例进行检索。</a:t>
            </a:r>
          </a:p>
        </p:txBody>
      </p:sp>
      <p:sp>
        <p:nvSpPr>
          <p:cNvPr id="4" name="单圆角矩形 3"/>
          <p:cNvSpPr/>
          <p:nvPr/>
        </p:nvSpPr>
        <p:spPr>
          <a:xfrm>
            <a:off x="6458587" y="5710484"/>
            <a:ext cx="441325" cy="285750"/>
          </a:xfrm>
          <a:prstGeom prst="round1Rect">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6" name="图片 5"/>
          <p:cNvPicPr>
            <a:picLocks noChangeAspect="1"/>
          </p:cNvPicPr>
          <p:nvPr/>
        </p:nvPicPr>
        <p:blipFill>
          <a:blip r:embed="rId2"/>
          <a:stretch>
            <a:fillRect/>
          </a:stretch>
        </p:blipFill>
        <p:spPr>
          <a:xfrm>
            <a:off x="1120775" y="2272665"/>
            <a:ext cx="9220835" cy="3437890"/>
          </a:xfrm>
          <a:prstGeom prst="rect">
            <a:avLst/>
          </a:prstGeom>
        </p:spPr>
      </p:pic>
    </p:spTree>
    <p:extLst>
      <p:ext uri="{BB962C8B-B14F-4D97-AF65-F5344CB8AC3E}">
        <p14:creationId xmlns:p14="http://schemas.microsoft.com/office/powerpoint/2010/main" val="1998284926"/>
      </p:ext>
    </p:extLst>
  </p:cSld>
  <p:clrMapOvr>
    <a:masterClrMapping/>
  </p:clrMapOvr>
  <p:transition spd="slow" advTm="50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90830" y="320675"/>
            <a:ext cx="11446510" cy="5828030"/>
          </a:xfrm>
          <a:prstGeom prst="rect">
            <a:avLst/>
          </a:prstGeom>
        </p:spPr>
      </p:pic>
      <p:sp>
        <p:nvSpPr>
          <p:cNvPr id="4" name="文本框 3"/>
          <p:cNvSpPr txBox="1"/>
          <p:nvPr/>
        </p:nvSpPr>
        <p:spPr>
          <a:xfrm>
            <a:off x="6556375" y="2710815"/>
            <a:ext cx="2951480" cy="1198880"/>
          </a:xfrm>
          <a:prstGeom prst="rect">
            <a:avLst/>
          </a:prstGeom>
          <a:noFill/>
        </p:spPr>
        <p:txBody>
          <a:bodyPr wrap="square" rtlCol="0">
            <a:spAutoFit/>
          </a:bodyPr>
          <a:lstStyle/>
          <a:p>
            <a:r>
              <a:rPr lang="zh-CN" altLang="en-US" b="1">
                <a:solidFill>
                  <a:srgbClr val="FF0000"/>
                </a:solidFill>
              </a:rPr>
              <a:t>检索结果显示馆内有该书且有可借复本，点开检索结果查看具体馆藏地点及索书号找书</a:t>
            </a:r>
            <a:r>
              <a:rPr lang="zh-CN" altLang="en-US">
                <a:solidFill>
                  <a:prstClr val="black"/>
                </a:solidFill>
              </a:rPr>
              <a:t>。</a:t>
            </a:r>
          </a:p>
        </p:txBody>
      </p:sp>
    </p:spTree>
    <p:extLst>
      <p:ext uri="{BB962C8B-B14F-4D97-AF65-F5344CB8AC3E}">
        <p14:creationId xmlns:p14="http://schemas.microsoft.com/office/powerpoint/2010/main" val="3561025934"/>
      </p:ext>
    </p:extLst>
  </p:cSld>
  <p:clrMapOvr>
    <a:masterClrMapping/>
  </p:clrMapOvr>
  <p:transition spd="slow" advTm="50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905635" y="323850"/>
            <a:ext cx="8380730" cy="6210935"/>
          </a:xfrm>
          <a:prstGeom prst="rect">
            <a:avLst/>
          </a:prstGeom>
        </p:spPr>
      </p:pic>
      <p:sp>
        <p:nvSpPr>
          <p:cNvPr id="6" name="文本框 5"/>
          <p:cNvSpPr txBox="1"/>
          <p:nvPr/>
        </p:nvSpPr>
        <p:spPr>
          <a:xfrm>
            <a:off x="4979035" y="4509135"/>
            <a:ext cx="3084195" cy="645160"/>
          </a:xfrm>
          <a:prstGeom prst="rect">
            <a:avLst/>
          </a:prstGeom>
          <a:noFill/>
        </p:spPr>
        <p:txBody>
          <a:bodyPr wrap="square" rtlCol="0">
            <a:spAutoFit/>
          </a:bodyPr>
          <a:lstStyle/>
          <a:p>
            <a:r>
              <a:rPr lang="zh-CN" altLang="en-US" b="1">
                <a:solidFill>
                  <a:srgbClr val="FF0000"/>
                </a:solidFill>
              </a:rPr>
              <a:t>根据相关信息，可于流通书库找到该书。</a:t>
            </a:r>
          </a:p>
        </p:txBody>
      </p:sp>
    </p:spTree>
    <p:extLst>
      <p:ext uri="{BB962C8B-B14F-4D97-AF65-F5344CB8AC3E}">
        <p14:creationId xmlns:p14="http://schemas.microsoft.com/office/powerpoint/2010/main" val="1677363811"/>
      </p:ext>
    </p:extLst>
  </p:cSld>
  <p:clrMapOvr>
    <a:masterClrMapping/>
  </p:clrMapOvr>
  <p:transition spd="slow" advTm="50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07" y="1045393"/>
            <a:ext cx="9058275" cy="5410200"/>
          </a:xfrm>
          <a:prstGeom prst="rect">
            <a:avLst/>
          </a:prstGeom>
        </p:spPr>
      </p:pic>
      <p:grpSp>
        <p:nvGrpSpPr>
          <p:cNvPr id="6" name="组合 5"/>
          <p:cNvGrpSpPr/>
          <p:nvPr/>
        </p:nvGrpSpPr>
        <p:grpSpPr>
          <a:xfrm>
            <a:off x="3325584" y="389889"/>
            <a:ext cx="5043181" cy="528524"/>
            <a:chOff x="4172" y="224"/>
            <a:chExt cx="5868" cy="615"/>
          </a:xfrm>
        </p:grpSpPr>
        <p:sp>
          <p:nvSpPr>
            <p:cNvPr id="7" name="圆角矩形 6"/>
            <p:cNvSpPr/>
            <p:nvPr/>
          </p:nvSpPr>
          <p:spPr>
            <a:xfrm>
              <a:off x="5180" y="224"/>
              <a:ext cx="3720" cy="61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8" name="组合 7"/>
            <p:cNvGrpSpPr/>
            <p:nvPr/>
          </p:nvGrpSpPr>
          <p:grpSpPr>
            <a:xfrm>
              <a:off x="9326" y="404"/>
              <a:ext cx="714" cy="255"/>
              <a:chOff x="264939" y="188640"/>
              <a:chExt cx="604358" cy="216024"/>
            </a:xfrm>
          </p:grpSpPr>
          <p:sp>
            <p:nvSpPr>
              <p:cNvPr id="14" name="燕尾形 13"/>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5" name="燕尾形 14"/>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6" name="燕尾形 15"/>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9" name="文本框 9"/>
            <p:cNvSpPr txBox="1"/>
            <p:nvPr/>
          </p:nvSpPr>
          <p:spPr>
            <a:xfrm>
              <a:off x="5027" y="276"/>
              <a:ext cx="3846" cy="562"/>
            </a:xfrm>
            <a:prstGeom prst="rect">
              <a:avLst/>
            </a:prstGeom>
            <a:noFill/>
          </p:spPr>
          <p:txBody>
            <a:bodyPr wrap="square" lIns="51422" tIns="25711" rIns="51422" bIns="25711" rtlCol="0">
              <a:spAutoFit/>
            </a:bodyPr>
            <a:lstStyle/>
            <a:p>
              <a:pPr marL="0" lvl="1" algn="ctr"/>
              <a:r>
                <a:rPr lang="zh-CN" altLang="en-US" sz="2800" dirty="0">
                  <a:latin typeface="方正毡笔黑简体" panose="03000509000000000000" charset="-122"/>
                  <a:ea typeface="方正毡笔黑简体" panose="03000509000000000000" charset="-122"/>
                  <a:sym typeface="+mn-ea"/>
                </a:rPr>
                <a:t>（二）、数据库</a:t>
              </a:r>
            </a:p>
          </p:txBody>
        </p:sp>
        <p:grpSp>
          <p:nvGrpSpPr>
            <p:cNvPr id="10" name="组合 9"/>
            <p:cNvGrpSpPr/>
            <p:nvPr/>
          </p:nvGrpSpPr>
          <p:grpSpPr>
            <a:xfrm rot="10800000">
              <a:off x="4172" y="404"/>
              <a:ext cx="682" cy="255"/>
              <a:chOff x="452161" y="188640"/>
              <a:chExt cx="577398" cy="216024"/>
            </a:xfrm>
          </p:grpSpPr>
          <p:sp>
            <p:nvSpPr>
              <p:cNvPr id="11" name="燕尾形 5"/>
              <p:cNvSpPr/>
              <p:nvPr/>
            </p:nvSpPr>
            <p:spPr>
              <a:xfrm>
                <a:off x="452161"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2" name="燕尾形 6"/>
              <p:cNvSpPr/>
              <p:nvPr/>
            </p:nvSpPr>
            <p:spPr>
              <a:xfrm>
                <a:off x="650132"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3" name="燕尾形 7"/>
              <p:cNvSpPr/>
              <p:nvPr/>
            </p:nvSpPr>
            <p:spPr>
              <a:xfrm>
                <a:off x="813535"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spTree>
    <p:extLst>
      <p:ext uri="{BB962C8B-B14F-4D97-AF65-F5344CB8AC3E}">
        <p14:creationId xmlns:p14="http://schemas.microsoft.com/office/powerpoint/2010/main" val="4193722436"/>
      </p:ext>
    </p:extLst>
  </p:cSld>
  <p:clrMapOvr>
    <a:masterClrMapping/>
  </p:clrMapOvr>
  <p:transition spd="slow" advTm="50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017" y="466931"/>
            <a:ext cx="11118715" cy="5262979"/>
          </a:xfrm>
          <a:prstGeom prst="rect">
            <a:avLst/>
          </a:prstGeom>
          <a:noFill/>
        </p:spPr>
        <p:txBody>
          <a:bodyPr wrap="square" rtlCol="0">
            <a:spAutoFit/>
          </a:bodyPr>
          <a:lstStyle/>
          <a:p>
            <a:pPr>
              <a:lnSpc>
                <a:spcPct val="200000"/>
              </a:lnSpc>
            </a:pPr>
            <a:r>
              <a:rPr lang="en-US" altLang="zh-CN" sz="2400" b="1" dirty="0">
                <a:solidFill>
                  <a:prstClr val="black"/>
                </a:solidFill>
              </a:rPr>
              <a:t>1</a:t>
            </a:r>
            <a:r>
              <a:rPr lang="zh-CN" altLang="en-US" sz="2400" b="1" dirty="0">
                <a:solidFill>
                  <a:prstClr val="black"/>
                </a:solidFill>
              </a:rPr>
              <a:t>、学术类数字资源：</a:t>
            </a:r>
            <a:r>
              <a:rPr lang="zh-CN" altLang="en-US" sz="2400" dirty="0">
                <a:solidFill>
                  <a:prstClr val="black"/>
                </a:solidFill>
              </a:rPr>
              <a:t>中国知网（期刊、硕博）、万方数据（期刊、学位、标准）、超星学术资源发现系统、读秀学术搜索</a:t>
            </a:r>
            <a:endParaRPr lang="en-US" altLang="zh-CN" sz="2400" dirty="0">
              <a:solidFill>
                <a:prstClr val="black"/>
              </a:solidFill>
            </a:endParaRPr>
          </a:p>
          <a:p>
            <a:pPr>
              <a:lnSpc>
                <a:spcPct val="200000"/>
              </a:lnSpc>
            </a:pPr>
            <a:r>
              <a:rPr lang="en-US" altLang="zh-CN" sz="2400" b="1" dirty="0">
                <a:solidFill>
                  <a:prstClr val="black"/>
                </a:solidFill>
              </a:rPr>
              <a:t>2</a:t>
            </a:r>
            <a:r>
              <a:rPr lang="zh-CN" altLang="en-US" sz="2400" b="1" dirty="0">
                <a:solidFill>
                  <a:prstClr val="black"/>
                </a:solidFill>
              </a:rPr>
              <a:t>、提升综合素质类数字资源：</a:t>
            </a:r>
            <a:r>
              <a:rPr lang="zh-CN" altLang="en-US" sz="2400" dirty="0">
                <a:solidFill>
                  <a:prstClr val="black"/>
                </a:solidFill>
              </a:rPr>
              <a:t>起点考试网、超星视频、新时代党建思政教育数据库、中科</a:t>
            </a:r>
            <a:r>
              <a:rPr lang="en-US" altLang="zh-CN" sz="2400" dirty="0" err="1">
                <a:solidFill>
                  <a:prstClr val="black"/>
                </a:solidFill>
                <a:latin typeface="Times New Roman" pitchFamily="18" charset="0"/>
                <a:cs typeface="Times New Roman" pitchFamily="18" charset="0"/>
              </a:rPr>
              <a:t>VIPExam</a:t>
            </a:r>
            <a:r>
              <a:rPr lang="zh-CN" altLang="en-US" sz="2400" dirty="0">
                <a:solidFill>
                  <a:prstClr val="black"/>
                </a:solidFill>
                <a:latin typeface="Times New Roman" pitchFamily="18" charset="0"/>
                <a:cs typeface="Times New Roman" pitchFamily="18" charset="0"/>
              </a:rPr>
              <a:t>考试学习数据库、中科</a:t>
            </a:r>
            <a:r>
              <a:rPr lang="en-US" altLang="zh-CN" sz="2400" dirty="0" err="1">
                <a:solidFill>
                  <a:prstClr val="black"/>
                </a:solidFill>
                <a:latin typeface="Times New Roman" pitchFamily="18" charset="0"/>
                <a:cs typeface="Times New Roman" pitchFamily="18" charset="0"/>
              </a:rPr>
              <a:t>UMajor</a:t>
            </a:r>
            <a:r>
              <a:rPr lang="zh-CN" altLang="en-US" sz="2400" dirty="0">
                <a:solidFill>
                  <a:prstClr val="black"/>
                </a:solidFill>
                <a:latin typeface="Times New Roman" pitchFamily="18" charset="0"/>
                <a:cs typeface="Times New Roman" pitchFamily="18" charset="0"/>
              </a:rPr>
              <a:t>大学专业课学习数据库、博看期刊数据库</a:t>
            </a:r>
            <a:endParaRPr lang="en-US" altLang="zh-CN" sz="2400" dirty="0">
              <a:solidFill>
                <a:prstClr val="black"/>
              </a:solidFill>
              <a:latin typeface="Times New Roman" pitchFamily="18" charset="0"/>
              <a:cs typeface="Times New Roman" pitchFamily="18" charset="0"/>
            </a:endParaRPr>
          </a:p>
          <a:p>
            <a:pPr>
              <a:lnSpc>
                <a:spcPct val="200000"/>
              </a:lnSpc>
            </a:pPr>
            <a:r>
              <a:rPr lang="en-US" altLang="zh-CN" sz="2400" b="1" dirty="0">
                <a:solidFill>
                  <a:prstClr val="black"/>
                </a:solidFill>
                <a:latin typeface="Times New Roman" pitchFamily="18" charset="0"/>
                <a:cs typeface="Times New Roman" pitchFamily="18" charset="0"/>
              </a:rPr>
              <a:t>3</a:t>
            </a:r>
            <a:r>
              <a:rPr lang="zh-CN" altLang="en-US" sz="2400" b="1" dirty="0">
                <a:solidFill>
                  <a:prstClr val="black"/>
                </a:solidFill>
                <a:latin typeface="Times New Roman" pitchFamily="18" charset="0"/>
                <a:cs typeface="Times New Roman" pitchFamily="18" charset="0"/>
              </a:rPr>
              <a:t>、电子图书类数字资源：</a:t>
            </a:r>
            <a:r>
              <a:rPr lang="zh-CN" altLang="en-US" sz="2400" dirty="0">
                <a:solidFill>
                  <a:prstClr val="black"/>
                </a:solidFill>
              </a:rPr>
              <a:t>超星电子书、文泉学堂知识库、畅想之星电子书</a:t>
            </a:r>
            <a:endParaRPr lang="en-US" altLang="zh-CN" sz="2400" dirty="0">
              <a:solidFill>
                <a:prstClr val="black"/>
              </a:solidFill>
            </a:endParaRPr>
          </a:p>
          <a:p>
            <a:pPr>
              <a:lnSpc>
                <a:spcPct val="200000"/>
              </a:lnSpc>
            </a:pPr>
            <a:r>
              <a:rPr lang="en-US" altLang="zh-CN" sz="2400" b="1" dirty="0">
                <a:solidFill>
                  <a:prstClr val="black"/>
                </a:solidFill>
              </a:rPr>
              <a:t>4</a:t>
            </a:r>
            <a:r>
              <a:rPr lang="zh-CN" altLang="en-US" sz="2400" b="1" dirty="0">
                <a:solidFill>
                  <a:prstClr val="black"/>
                </a:solidFill>
              </a:rPr>
              <a:t>、图书馆移动</a:t>
            </a:r>
            <a:r>
              <a:rPr lang="en-US" altLang="zh-CN" sz="2400" b="1" dirty="0">
                <a:solidFill>
                  <a:prstClr val="black"/>
                </a:solidFill>
              </a:rPr>
              <a:t>APP: </a:t>
            </a:r>
            <a:r>
              <a:rPr lang="zh-CN" altLang="en-US" sz="2400" dirty="0">
                <a:solidFill>
                  <a:prstClr val="black"/>
                </a:solidFill>
              </a:rPr>
              <a:t>超星学习通</a:t>
            </a:r>
          </a:p>
        </p:txBody>
      </p:sp>
    </p:spTree>
    <p:extLst>
      <p:ext uri="{BB962C8B-B14F-4D97-AF65-F5344CB8AC3E}">
        <p14:creationId xmlns:p14="http://schemas.microsoft.com/office/powerpoint/2010/main" val="384617515"/>
      </p:ext>
    </p:extLst>
  </p:cSld>
  <p:clrMapOvr>
    <a:masterClrMapping/>
  </p:clrMapOvr>
  <p:transition spd="slow" advTm="5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2144" y="311289"/>
            <a:ext cx="9902757" cy="1846659"/>
          </a:xfrm>
          <a:prstGeom prst="rect">
            <a:avLst/>
          </a:prstGeom>
          <a:noFill/>
        </p:spPr>
        <p:txBody>
          <a:bodyPr wrap="square" rtlCol="0">
            <a:spAutoFit/>
          </a:bodyPr>
          <a:lstStyle/>
          <a:p>
            <a:pPr algn="ctr">
              <a:lnSpc>
                <a:spcPct val="150000"/>
              </a:lnSpc>
              <a:spcBef>
                <a:spcPts val="2400"/>
              </a:spcBef>
              <a:spcAft>
                <a:spcPts val="1200"/>
              </a:spcAft>
            </a:pPr>
            <a:r>
              <a:rPr lang="zh-CN" altLang="en-US" sz="2800" b="1" dirty="0">
                <a:solidFill>
                  <a:prstClr val="black"/>
                </a:solidFill>
                <a:latin typeface="宋体" pitchFamily="2" charset="-122"/>
                <a:ea typeface="宋体" pitchFamily="2" charset="-122"/>
              </a:rPr>
              <a:t>神之职业，图书馆管理员！</a:t>
            </a:r>
            <a:endParaRPr lang="en-US" altLang="zh-CN" sz="2800" b="1" dirty="0">
              <a:solidFill>
                <a:prstClr val="black"/>
              </a:solidFill>
              <a:latin typeface="宋体" pitchFamily="2" charset="-122"/>
              <a:ea typeface="宋体" pitchFamily="2" charset="-122"/>
            </a:endParaRPr>
          </a:p>
          <a:p>
            <a:pPr algn="ctr">
              <a:lnSpc>
                <a:spcPct val="150000"/>
              </a:lnSpc>
              <a:spcBef>
                <a:spcPts val="2400"/>
              </a:spcBef>
              <a:spcAft>
                <a:spcPts val="1200"/>
              </a:spcAft>
            </a:pPr>
            <a:endParaRPr lang="en-US" altLang="zh-CN" sz="2800" b="1" dirty="0">
              <a:solidFill>
                <a:prstClr val="black"/>
              </a:solidFill>
              <a:latin typeface="宋体" pitchFamily="2" charset="-122"/>
              <a:ea typeface="宋体" pitchFamily="2" charset="-122"/>
            </a:endParaRPr>
          </a:p>
        </p:txBody>
      </p:sp>
      <p:pic>
        <p:nvPicPr>
          <p:cNvPr id="1025" name="Picture 1" descr="C:\Users\Administrator\AppData\Roaming\Tencent\Users\1240221927\QQ\WinTemp\RichOle\J([HF0ZX30572VG7T6[V[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264" y="1618443"/>
            <a:ext cx="4181475" cy="37242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AppData\Roaming\Tencent\Users\1240221927\QQ\WinTemp\RichOle\QA$PWBH3BS945OWI_%$A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680" y="1332694"/>
            <a:ext cx="44196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401978"/>
      </p:ext>
    </p:extLst>
  </p:cSld>
  <p:clrMapOvr>
    <a:masterClrMapping/>
  </p:clrMapOvr>
  <p:transition spd="slow" advTm="50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蓝色渐变光效简约长方形边框"/>
          <p:cNvPicPr>
            <a:picLocks noChangeAspect="1"/>
          </p:cNvPicPr>
          <p:nvPr>
            <p:custDataLst>
              <p:tags r:id="rId1"/>
            </p:custDataLst>
          </p:nvPr>
        </p:nvPicPr>
        <p:blipFill>
          <a:blip r:embed="rId3"/>
          <a:stretch>
            <a:fillRect/>
          </a:stretch>
        </p:blipFill>
        <p:spPr>
          <a:xfrm>
            <a:off x="1343025" y="862965"/>
            <a:ext cx="9505315" cy="4953000"/>
          </a:xfrm>
          <a:prstGeom prst="rect">
            <a:avLst/>
          </a:prstGeom>
        </p:spPr>
      </p:pic>
      <p:pic>
        <p:nvPicPr>
          <p:cNvPr id="8" name="图片 7" descr="19"/>
          <p:cNvPicPr>
            <a:picLocks noChangeAspect="1"/>
          </p:cNvPicPr>
          <p:nvPr/>
        </p:nvPicPr>
        <p:blipFill>
          <a:blip r:embed="rId4"/>
          <a:srcRect l="16136" t="20488" r="14302" b="20012"/>
          <a:stretch>
            <a:fillRect/>
          </a:stretch>
        </p:blipFill>
        <p:spPr>
          <a:xfrm>
            <a:off x="8403590" y="3790315"/>
            <a:ext cx="2444750" cy="1609725"/>
          </a:xfrm>
          <a:prstGeom prst="rect">
            <a:avLst/>
          </a:prstGeom>
        </p:spPr>
      </p:pic>
      <p:sp>
        <p:nvSpPr>
          <p:cNvPr id="11" name="文本框 10"/>
          <p:cNvSpPr txBox="1"/>
          <p:nvPr/>
        </p:nvSpPr>
        <p:spPr>
          <a:xfrm>
            <a:off x="3582035" y="2967990"/>
            <a:ext cx="4297680" cy="922020"/>
          </a:xfrm>
          <a:prstGeom prst="rect">
            <a:avLst/>
          </a:prstGeom>
          <a:noFill/>
        </p:spPr>
        <p:txBody>
          <a:bodyPr wrap="none" rtlCol="0" anchor="t">
            <a:spAutoFit/>
          </a:bodyPr>
          <a:lstStyle/>
          <a:p>
            <a:pPr algn="dist"/>
            <a:r>
              <a:rPr lang="zh-CN" altLang="en-US" sz="5400" dirty="0">
                <a:solidFill>
                  <a:prstClr val="black"/>
                </a:solidFill>
                <a:latin typeface="方正毡笔黑简体" panose="03000509000000000000" charset="-122"/>
                <a:ea typeface="方正毡笔黑简体" panose="03000509000000000000" charset="-122"/>
                <a:sym typeface="+mn-ea"/>
              </a:rPr>
              <a:t>五、读者服务</a:t>
            </a:r>
          </a:p>
        </p:txBody>
      </p:sp>
    </p:spTree>
    <p:extLst>
      <p:ext uri="{BB962C8B-B14F-4D97-AF65-F5344CB8AC3E}">
        <p14:creationId xmlns:p14="http://schemas.microsoft.com/office/powerpoint/2010/main" val="1066368230"/>
      </p:ext>
    </p:extLst>
  </p:cSld>
  <p:clrMapOvr>
    <a:masterClrMapping/>
  </p:clrMapOvr>
  <p:transition spd="slow" advTm="500">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3325584" y="389890"/>
            <a:ext cx="5043181" cy="506180"/>
            <a:chOff x="4172" y="224"/>
            <a:chExt cx="5868" cy="589"/>
          </a:xfrm>
        </p:grpSpPr>
        <p:sp>
          <p:nvSpPr>
            <p:cNvPr id="36" name="圆角矩形 35"/>
            <p:cNvSpPr/>
            <p:nvPr/>
          </p:nvSpPr>
          <p:spPr>
            <a:xfrm>
              <a:off x="5180" y="224"/>
              <a:ext cx="3942" cy="53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37" name="组合 36"/>
            <p:cNvGrpSpPr/>
            <p:nvPr/>
          </p:nvGrpSpPr>
          <p:grpSpPr>
            <a:xfrm>
              <a:off x="9326" y="404"/>
              <a:ext cx="714" cy="255"/>
              <a:chOff x="264939" y="188640"/>
              <a:chExt cx="604358" cy="216024"/>
            </a:xfrm>
          </p:grpSpPr>
          <p:sp>
            <p:nvSpPr>
              <p:cNvPr id="38" name="燕尾形 37"/>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39" name="燕尾形 38"/>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40" name="燕尾形 39"/>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41" name="文本框 9"/>
            <p:cNvSpPr txBox="1"/>
            <p:nvPr/>
          </p:nvSpPr>
          <p:spPr>
            <a:xfrm>
              <a:off x="4968" y="251"/>
              <a:ext cx="4243" cy="562"/>
            </a:xfrm>
            <a:prstGeom prst="rect">
              <a:avLst/>
            </a:prstGeom>
            <a:noFill/>
          </p:spPr>
          <p:txBody>
            <a:bodyPr wrap="square" lIns="51422" tIns="25711" rIns="51422" bIns="25711" rtlCol="0">
              <a:spAutoFit/>
            </a:bodyPr>
            <a:lstStyle/>
            <a:p>
              <a:pPr marL="0" lvl="1" algn="ctr"/>
              <a:r>
                <a:rPr lang="zh-CN" altLang="en-US" sz="2800" dirty="0">
                  <a:solidFill>
                    <a:prstClr val="black"/>
                  </a:solidFill>
                  <a:latin typeface="方正毡笔黑简体" panose="03000509000000000000" charset="-122"/>
                  <a:ea typeface="方正毡笔黑简体" panose="03000509000000000000" charset="-122"/>
                  <a:sym typeface="+mn-ea"/>
                </a:rPr>
                <a:t>（一）、微信公众号</a:t>
              </a:r>
            </a:p>
          </p:txBody>
        </p:sp>
        <p:grpSp>
          <p:nvGrpSpPr>
            <p:cNvPr id="42" name="组合 41"/>
            <p:cNvGrpSpPr/>
            <p:nvPr/>
          </p:nvGrpSpPr>
          <p:grpSpPr>
            <a:xfrm rot="10800000">
              <a:off x="4172" y="404"/>
              <a:ext cx="682" cy="255"/>
              <a:chOff x="452161" y="188640"/>
              <a:chExt cx="577398" cy="216024"/>
            </a:xfrm>
          </p:grpSpPr>
          <p:sp>
            <p:nvSpPr>
              <p:cNvPr id="43" name="燕尾形 5"/>
              <p:cNvSpPr/>
              <p:nvPr/>
            </p:nvSpPr>
            <p:spPr>
              <a:xfrm>
                <a:off x="452161"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44" name="燕尾形 6"/>
              <p:cNvSpPr/>
              <p:nvPr/>
            </p:nvSpPr>
            <p:spPr>
              <a:xfrm>
                <a:off x="650132"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45" name="燕尾形 7"/>
              <p:cNvSpPr/>
              <p:nvPr/>
            </p:nvSpPr>
            <p:spPr>
              <a:xfrm>
                <a:off x="813535"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sp>
        <p:nvSpPr>
          <p:cNvPr id="2" name="文本框 1"/>
          <p:cNvSpPr txBox="1"/>
          <p:nvPr/>
        </p:nvSpPr>
        <p:spPr>
          <a:xfrm>
            <a:off x="3938271" y="2338074"/>
            <a:ext cx="4036060" cy="461665"/>
          </a:xfrm>
          <a:prstGeom prst="rect">
            <a:avLst/>
          </a:prstGeom>
          <a:noFill/>
        </p:spPr>
        <p:txBody>
          <a:bodyPr wrap="square" rtlCol="0">
            <a:spAutoFit/>
          </a:bodyPr>
          <a:lstStyle/>
          <a:p>
            <a:endParaRPr lang="zh-CN" altLang="en-US" sz="2400"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768487" y="1026908"/>
            <a:ext cx="11235447" cy="3323987"/>
          </a:xfrm>
          <a:prstGeom prst="rect">
            <a:avLst/>
          </a:prstGeom>
        </p:spPr>
        <p:txBody>
          <a:bodyPr wrap="square">
            <a:spAutoFit/>
          </a:bodyPr>
          <a:lstStyle/>
          <a:p>
            <a:pPr fontAlgn="base">
              <a:lnSpc>
                <a:spcPct val="150000"/>
              </a:lnSpc>
              <a:spcBef>
                <a:spcPct val="0"/>
              </a:spcBef>
              <a:spcAft>
                <a:spcPct val="0"/>
              </a:spcAft>
            </a:pPr>
            <a:r>
              <a:rPr lang="zh-CN" altLang="zh-CN" sz="2800" dirty="0">
                <a:solidFill>
                  <a:srgbClr val="000000"/>
                </a:solidFill>
                <a:latin typeface="Arial" charset="0"/>
                <a:ea typeface="宋体" charset="-122"/>
              </a:rPr>
              <a:t>可通过以下三种方式查找到武汉职业技术学院图书馆微信公众平台： </a:t>
            </a:r>
          </a:p>
          <a:p>
            <a:pPr fontAlgn="base">
              <a:lnSpc>
                <a:spcPct val="150000"/>
              </a:lnSpc>
              <a:spcBef>
                <a:spcPct val="0"/>
              </a:spcBef>
              <a:spcAft>
                <a:spcPct val="0"/>
              </a:spcAft>
            </a:pPr>
            <a:r>
              <a:rPr lang="en-US" altLang="zh-CN" sz="2800" dirty="0">
                <a:solidFill>
                  <a:srgbClr val="000000"/>
                </a:solidFill>
                <a:latin typeface="Arial" charset="0"/>
                <a:ea typeface="宋体" charset="-122"/>
              </a:rPr>
              <a:t>1</a:t>
            </a:r>
            <a:r>
              <a:rPr lang="zh-CN" altLang="zh-CN" sz="2800" dirty="0">
                <a:solidFill>
                  <a:srgbClr val="000000"/>
                </a:solidFill>
                <a:latin typeface="Arial" charset="0"/>
                <a:ea typeface="宋体" charset="-122"/>
              </a:rPr>
              <a:t>、微信平台名称：武汉职业技术学院图书馆 </a:t>
            </a:r>
          </a:p>
          <a:p>
            <a:pPr fontAlgn="base">
              <a:lnSpc>
                <a:spcPct val="150000"/>
              </a:lnSpc>
              <a:spcBef>
                <a:spcPct val="0"/>
              </a:spcBef>
              <a:spcAft>
                <a:spcPct val="0"/>
              </a:spcAft>
            </a:pPr>
            <a:r>
              <a:rPr lang="en-US" altLang="zh-CN" sz="2800" dirty="0">
                <a:solidFill>
                  <a:srgbClr val="000000"/>
                </a:solidFill>
                <a:latin typeface="Arial" charset="0"/>
                <a:ea typeface="宋体" charset="-122"/>
              </a:rPr>
              <a:t>2</a:t>
            </a:r>
            <a:r>
              <a:rPr lang="zh-CN" altLang="zh-CN" sz="2800" dirty="0">
                <a:solidFill>
                  <a:srgbClr val="000000"/>
                </a:solidFill>
                <a:latin typeface="Arial" charset="0"/>
                <a:ea typeface="宋体" charset="-122"/>
              </a:rPr>
              <a:t>、微信号：</a:t>
            </a:r>
            <a:r>
              <a:rPr lang="en-US" altLang="zh-CN" sz="2800" dirty="0" err="1">
                <a:solidFill>
                  <a:srgbClr val="000000"/>
                </a:solidFill>
                <a:latin typeface="Arial" charset="0"/>
                <a:ea typeface="宋体" charset="-122"/>
              </a:rPr>
              <a:t>WHPULib</a:t>
            </a:r>
            <a:endParaRPr lang="zh-CN" altLang="zh-CN" sz="2800" dirty="0">
              <a:solidFill>
                <a:srgbClr val="000000"/>
              </a:solidFill>
              <a:latin typeface="Arial" charset="0"/>
              <a:ea typeface="宋体" charset="-122"/>
            </a:endParaRPr>
          </a:p>
          <a:p>
            <a:pPr fontAlgn="base">
              <a:lnSpc>
                <a:spcPct val="150000"/>
              </a:lnSpc>
              <a:spcBef>
                <a:spcPct val="0"/>
              </a:spcBef>
              <a:spcAft>
                <a:spcPct val="0"/>
              </a:spcAft>
            </a:pPr>
            <a:r>
              <a:rPr lang="en-US" altLang="zh-CN" sz="2800" dirty="0">
                <a:solidFill>
                  <a:srgbClr val="000000"/>
                </a:solidFill>
                <a:latin typeface="Arial" charset="0"/>
                <a:ea typeface="宋体" charset="-122"/>
              </a:rPr>
              <a:t>3</a:t>
            </a:r>
            <a:r>
              <a:rPr lang="zh-CN" altLang="zh-CN" sz="2800" dirty="0">
                <a:solidFill>
                  <a:srgbClr val="000000"/>
                </a:solidFill>
                <a:latin typeface="Arial" charset="0"/>
                <a:ea typeface="宋体" charset="-122"/>
              </a:rPr>
              <a:t>、二维码：</a:t>
            </a:r>
            <a:endParaRPr lang="en-US" altLang="zh-CN" sz="2800" dirty="0">
              <a:solidFill>
                <a:srgbClr val="000000"/>
              </a:solidFill>
              <a:latin typeface="Arial" charset="0"/>
              <a:ea typeface="宋体" charset="-122"/>
            </a:endParaRPr>
          </a:p>
          <a:p>
            <a:pPr fontAlgn="base">
              <a:lnSpc>
                <a:spcPct val="150000"/>
              </a:lnSpc>
              <a:spcBef>
                <a:spcPct val="0"/>
              </a:spcBef>
              <a:spcAft>
                <a:spcPct val="0"/>
              </a:spcAft>
            </a:pPr>
            <a:endParaRPr lang="zh-CN" altLang="zh-CN" sz="2800" dirty="0">
              <a:solidFill>
                <a:srgbClr val="000000"/>
              </a:solidFill>
              <a:latin typeface="Arial" charset="0"/>
              <a:ea typeface="宋体"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909" y="3207893"/>
            <a:ext cx="2447963" cy="2286000"/>
          </a:xfrm>
          <a:prstGeom prst="rect">
            <a:avLst/>
          </a:prstGeom>
        </p:spPr>
      </p:pic>
      <p:sp>
        <p:nvSpPr>
          <p:cNvPr id="9" name="TextBox 8"/>
          <p:cNvSpPr txBox="1"/>
          <p:nvPr/>
        </p:nvSpPr>
        <p:spPr>
          <a:xfrm>
            <a:off x="1059711" y="5810525"/>
            <a:ext cx="9115423" cy="461665"/>
          </a:xfrm>
          <a:prstGeom prst="rect">
            <a:avLst/>
          </a:prstGeom>
          <a:noFill/>
        </p:spPr>
        <p:txBody>
          <a:bodyPr wrap="square" rtlCol="0">
            <a:spAutoFit/>
          </a:bodyPr>
          <a:lstStyle/>
          <a:p>
            <a:r>
              <a:rPr lang="zh-CN" altLang="en-US" sz="2400" b="1" dirty="0">
                <a:solidFill>
                  <a:srgbClr val="FF0000"/>
                </a:solidFill>
              </a:rPr>
              <a:t>注：账号为一卡通卡号，初始密码均为</a:t>
            </a:r>
            <a:r>
              <a:rPr lang="en-US" altLang="zh-CN" sz="2400" b="1" dirty="0">
                <a:solidFill>
                  <a:srgbClr val="FF0000"/>
                </a:solidFill>
              </a:rPr>
              <a:t>@</a:t>
            </a:r>
            <a:r>
              <a:rPr lang="en-US" altLang="zh-CN" sz="2400" b="1" dirty="0" err="1">
                <a:solidFill>
                  <a:srgbClr val="FF0000"/>
                </a:solidFill>
              </a:rPr>
              <a:t>Wtcedu</a:t>
            </a:r>
            <a:r>
              <a:rPr lang="zh-CN" altLang="en-US" sz="2400" b="1" dirty="0">
                <a:solidFill>
                  <a:srgbClr val="FF0000"/>
                </a:solidFill>
              </a:rPr>
              <a:t>一卡通卡号。</a:t>
            </a:r>
          </a:p>
        </p:txBody>
      </p:sp>
    </p:spTree>
    <p:extLst>
      <p:ext uri="{BB962C8B-B14F-4D97-AF65-F5344CB8AC3E}">
        <p14:creationId xmlns:p14="http://schemas.microsoft.com/office/powerpoint/2010/main" val="3885515355"/>
      </p:ext>
    </p:extLst>
  </p:cSld>
  <p:clrMapOvr>
    <a:masterClrMapping/>
  </p:clrMapOvr>
  <p:transition spd="slow" advTm="500">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38271" y="2338074"/>
            <a:ext cx="4036060" cy="461665"/>
          </a:xfrm>
          <a:prstGeom prst="rect">
            <a:avLst/>
          </a:prstGeom>
          <a:noFill/>
        </p:spPr>
        <p:txBody>
          <a:bodyPr wrap="square" rtlCol="0">
            <a:spAutoFit/>
          </a:bodyPr>
          <a:lstStyle/>
          <a:p>
            <a:endParaRPr lang="zh-CN" altLang="en-US" sz="2400" dirty="0">
              <a:solidFill>
                <a:prstClr val="black"/>
              </a:solidFill>
              <a:latin typeface="微软雅黑" panose="020B0503020204020204" charset="-122"/>
              <a:ea typeface="微软雅黑" panose="020B0503020204020204" charset="-122"/>
              <a:cs typeface="微软雅黑" panose="020B0503020204020204" charset="-122"/>
            </a:endParaRPr>
          </a:p>
        </p:txBody>
      </p:sp>
      <p:pic>
        <p:nvPicPr>
          <p:cNvPr id="17"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362" y="643467"/>
            <a:ext cx="3036713" cy="576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644" y="682978"/>
            <a:ext cx="3093309"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755127" y="1964267"/>
            <a:ext cx="4064343" cy="3046988"/>
          </a:xfrm>
          <a:prstGeom prst="rect">
            <a:avLst/>
          </a:prstGeom>
          <a:noFill/>
        </p:spPr>
        <p:txBody>
          <a:bodyPr wrap="square" rtlCol="0">
            <a:spAutoFit/>
          </a:bodyPr>
          <a:lstStyle/>
          <a:p>
            <a:pPr algn="just">
              <a:lnSpc>
                <a:spcPct val="150000"/>
              </a:lnSpc>
            </a:pPr>
            <a:r>
              <a:rPr lang="zh-CN" altLang="en-US" sz="3200" b="1" dirty="0">
                <a:latin typeface="黑体" pitchFamily="49" charset="-122"/>
                <a:ea typeface="黑体" pitchFamily="49" charset="-122"/>
              </a:rPr>
              <a:t>功能：发布信息、解答咨询、书目检索、借阅查询、图书续借、移动阅读等。</a:t>
            </a:r>
          </a:p>
        </p:txBody>
      </p:sp>
    </p:spTree>
    <p:extLst>
      <p:ext uri="{BB962C8B-B14F-4D97-AF65-F5344CB8AC3E}">
        <p14:creationId xmlns:p14="http://schemas.microsoft.com/office/powerpoint/2010/main" val="2994580591"/>
      </p:ext>
    </p:extLst>
  </p:cSld>
  <p:clrMapOvr>
    <a:masterClrMapping/>
  </p:clrMapOvr>
  <p:transition spd="slow" advTm="50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3325584" y="389889"/>
            <a:ext cx="5043181" cy="528524"/>
            <a:chOff x="4172" y="224"/>
            <a:chExt cx="5868" cy="615"/>
          </a:xfrm>
        </p:grpSpPr>
        <p:sp>
          <p:nvSpPr>
            <p:cNvPr id="36" name="圆角矩形 35"/>
            <p:cNvSpPr/>
            <p:nvPr/>
          </p:nvSpPr>
          <p:spPr>
            <a:xfrm>
              <a:off x="5180" y="224"/>
              <a:ext cx="3720" cy="61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37" name="组合 36"/>
            <p:cNvGrpSpPr/>
            <p:nvPr/>
          </p:nvGrpSpPr>
          <p:grpSpPr>
            <a:xfrm>
              <a:off x="9326" y="404"/>
              <a:ext cx="714" cy="255"/>
              <a:chOff x="264939" y="188640"/>
              <a:chExt cx="604358" cy="216024"/>
            </a:xfrm>
          </p:grpSpPr>
          <p:sp>
            <p:nvSpPr>
              <p:cNvPr id="38" name="燕尾形 37"/>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39" name="燕尾形 38"/>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40" name="燕尾形 39"/>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41" name="文本框 9"/>
            <p:cNvSpPr txBox="1"/>
            <p:nvPr/>
          </p:nvSpPr>
          <p:spPr>
            <a:xfrm>
              <a:off x="5027" y="276"/>
              <a:ext cx="3846" cy="562"/>
            </a:xfrm>
            <a:prstGeom prst="rect">
              <a:avLst/>
            </a:prstGeom>
            <a:noFill/>
          </p:spPr>
          <p:txBody>
            <a:bodyPr wrap="square" lIns="51422" tIns="25711" rIns="51422" bIns="25711" rtlCol="0">
              <a:spAutoFit/>
            </a:bodyPr>
            <a:lstStyle/>
            <a:p>
              <a:pPr marL="0" lvl="1" algn="ctr"/>
              <a:r>
                <a:rPr lang="zh-CN" altLang="en-US" sz="2800" dirty="0">
                  <a:solidFill>
                    <a:prstClr val="black"/>
                  </a:solidFill>
                  <a:latin typeface="方正毡笔黑简体" panose="03000509000000000000" charset="-122"/>
                  <a:ea typeface="方正毡笔黑简体" panose="03000509000000000000" charset="-122"/>
                  <a:sym typeface="+mn-ea"/>
                </a:rPr>
                <a:t>（二）、学习通</a:t>
              </a:r>
            </a:p>
          </p:txBody>
        </p:sp>
        <p:grpSp>
          <p:nvGrpSpPr>
            <p:cNvPr id="42" name="组合 41"/>
            <p:cNvGrpSpPr/>
            <p:nvPr/>
          </p:nvGrpSpPr>
          <p:grpSpPr>
            <a:xfrm rot="10800000">
              <a:off x="4172" y="404"/>
              <a:ext cx="682" cy="255"/>
              <a:chOff x="452161" y="188640"/>
              <a:chExt cx="577398" cy="216024"/>
            </a:xfrm>
          </p:grpSpPr>
          <p:sp>
            <p:nvSpPr>
              <p:cNvPr id="43" name="燕尾形 5"/>
              <p:cNvSpPr/>
              <p:nvPr/>
            </p:nvSpPr>
            <p:spPr>
              <a:xfrm>
                <a:off x="452161"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44" name="燕尾形 6"/>
              <p:cNvSpPr/>
              <p:nvPr/>
            </p:nvSpPr>
            <p:spPr>
              <a:xfrm>
                <a:off x="650132"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45" name="燕尾形 7"/>
              <p:cNvSpPr/>
              <p:nvPr/>
            </p:nvSpPr>
            <p:spPr>
              <a:xfrm>
                <a:off x="813535"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sp>
        <p:nvSpPr>
          <p:cNvPr id="100" name="文本框 99"/>
          <p:cNvSpPr txBox="1"/>
          <p:nvPr/>
        </p:nvSpPr>
        <p:spPr>
          <a:xfrm>
            <a:off x="627381" y="1418590"/>
            <a:ext cx="11045331" cy="3231654"/>
          </a:xfrm>
          <a:prstGeom prst="rect">
            <a:avLst/>
          </a:prstGeom>
          <a:noFill/>
          <a:ln w="9525">
            <a:noFill/>
          </a:ln>
        </p:spPr>
        <p:txBody>
          <a:bodyPr wrap="square">
            <a:spAutoFit/>
          </a:bodyPr>
          <a:lstStyle/>
          <a:p>
            <a:pPr>
              <a:lnSpc>
                <a:spcPct val="150000"/>
              </a:lnSpc>
            </a:pPr>
            <a:r>
              <a:rPr lang="zh-CN" altLang="en-US" sz="2400" dirty="0"/>
              <a:t>学习通海量的图书、期刊、报纸、视频、原创等资源，集知识管理、课程学习、专题创作为一体，为读者提供一站式学习与工作环境。</a:t>
            </a:r>
            <a:endParaRPr lang="en-US" altLang="zh-CN" sz="2400" dirty="0"/>
          </a:p>
          <a:p>
            <a:pPr>
              <a:lnSpc>
                <a:spcPct val="150000"/>
              </a:lnSpc>
            </a:pPr>
            <a:r>
              <a:rPr lang="zh-CN" altLang="en-US" sz="2400" b="1" dirty="0"/>
              <a:t>功能：</a:t>
            </a:r>
            <a:r>
              <a:rPr lang="zh-CN" altLang="zh-CN" sz="2400" dirty="0"/>
              <a:t>电子图书、期刊，内容搜索，移动图书馆，专题专域，笔记，小组社交，书房等</a:t>
            </a:r>
            <a:r>
              <a:rPr lang="zh-CN" altLang="en-US" sz="2400" dirty="0"/>
              <a:t>。</a:t>
            </a:r>
            <a:endParaRPr lang="en-US" altLang="zh-CN" sz="2400" dirty="0"/>
          </a:p>
          <a:p>
            <a:pPr>
              <a:lnSpc>
                <a:spcPct val="150000"/>
              </a:lnSpc>
            </a:pPr>
            <a:endParaRPr lang="zh-CN" altLang="en-US" sz="2400" b="1" dirty="0"/>
          </a:p>
          <a:p>
            <a:endParaRPr lang="zh-CN" altLang="en-US" sz="2400" dirty="0">
              <a:solidFill>
                <a:prstClr val="black"/>
              </a:solidFill>
              <a:latin typeface="微软雅黑" panose="020B0503020204020204" charset="-122"/>
              <a:ea typeface="微软雅黑" panose="020B0503020204020204" charset="-122"/>
              <a:cs typeface="微软雅黑" panose="020B0503020204020204" charset="-122"/>
            </a:endParaRPr>
          </a:p>
        </p:txBody>
      </p:sp>
      <p:pic>
        <p:nvPicPr>
          <p:cNvPr id="16" name="Picture 1" descr="C:\Users\Administrator\AppData\Roaming\Tencent\Users\532484388\QQ\WinTemp\RichOle\[9H{NYRE9FP}M@A]%~B0(S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451" y="3797657"/>
            <a:ext cx="2019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079849"/>
      </p:ext>
    </p:extLst>
  </p:cSld>
  <p:clrMapOvr>
    <a:masterClrMapping/>
  </p:clrMapOvr>
  <p:transition spd="slow" advTm="500">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1439" y="1053401"/>
            <a:ext cx="310091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9289" y="1053401"/>
            <a:ext cx="2889956" cy="548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775170" y="338990"/>
            <a:ext cx="1475084" cy="400110"/>
          </a:xfrm>
          <a:prstGeom prst="rect">
            <a:avLst/>
          </a:prstGeom>
        </p:spPr>
        <p:txBody>
          <a:bodyPr wrap="none">
            <a:spAutoFit/>
          </a:bodyPr>
          <a:lstStyle/>
          <a:p>
            <a:pPr lvl="0" fontAlgn="base">
              <a:spcBef>
                <a:spcPct val="0"/>
              </a:spcBef>
              <a:spcAft>
                <a:spcPct val="0"/>
              </a:spcAft>
            </a:pPr>
            <a:r>
              <a:rPr lang="zh-CN" altLang="en-US" sz="2000" b="1" dirty="0">
                <a:solidFill>
                  <a:srgbClr val="000000"/>
                </a:solidFill>
                <a:latin typeface="Arial"/>
                <a:ea typeface="宋体"/>
              </a:rPr>
              <a:t>登录方法：</a:t>
            </a:r>
          </a:p>
        </p:txBody>
      </p:sp>
      <p:cxnSp>
        <p:nvCxnSpPr>
          <p:cNvPr id="9" name="直接箭头连接符 8"/>
          <p:cNvCxnSpPr/>
          <p:nvPr/>
        </p:nvCxnSpPr>
        <p:spPr>
          <a:xfrm>
            <a:off x="4678540" y="3714404"/>
            <a:ext cx="670984" cy="0"/>
          </a:xfrm>
          <a:prstGeom prst="straightConnector1">
            <a:avLst/>
          </a:prstGeom>
          <a:noFill/>
          <a:ln w="34925" cap="flat" cmpd="sng" algn="ctr">
            <a:solidFill>
              <a:srgbClr val="FF0000"/>
            </a:solidFill>
            <a:prstDash val="solid"/>
            <a:tailEnd type="arrow"/>
          </a:ln>
          <a:effectLst/>
        </p:spPr>
      </p:cxnSp>
      <p:sp>
        <p:nvSpPr>
          <p:cNvPr id="4" name="矩形 3"/>
          <p:cNvSpPr/>
          <p:nvPr/>
        </p:nvSpPr>
        <p:spPr>
          <a:xfrm>
            <a:off x="8665446" y="3190291"/>
            <a:ext cx="3124573" cy="461665"/>
          </a:xfrm>
          <a:prstGeom prst="rect">
            <a:avLst/>
          </a:prstGeom>
        </p:spPr>
        <p:txBody>
          <a:bodyPr wrap="none">
            <a:spAutoFit/>
          </a:bodyPr>
          <a:lstStyle/>
          <a:p>
            <a:pPr lvl="0" fontAlgn="base">
              <a:spcBef>
                <a:spcPct val="0"/>
              </a:spcBef>
              <a:spcAft>
                <a:spcPct val="0"/>
              </a:spcAft>
              <a:defRPr/>
            </a:pPr>
            <a:r>
              <a:rPr lang="en-US" altLang="zh-CN" sz="2400" b="1" dirty="0">
                <a:solidFill>
                  <a:srgbClr val="FF0000"/>
                </a:solidFill>
                <a:latin typeface="宋体"/>
                <a:ea typeface="宋体"/>
              </a:rPr>
              <a:t>1</a:t>
            </a:r>
            <a:r>
              <a:rPr lang="zh-CN" altLang="en-US" sz="2400" b="1" dirty="0">
                <a:solidFill>
                  <a:srgbClr val="FF0000"/>
                </a:solidFill>
                <a:latin typeface="宋体"/>
                <a:ea typeface="宋体"/>
              </a:rPr>
              <a:t>、选择其他登录方式</a:t>
            </a:r>
          </a:p>
        </p:txBody>
      </p:sp>
    </p:spTree>
    <p:extLst>
      <p:ext uri="{BB962C8B-B14F-4D97-AF65-F5344CB8AC3E}">
        <p14:creationId xmlns:p14="http://schemas.microsoft.com/office/powerpoint/2010/main" val="2134832213"/>
      </p:ext>
    </p:extLst>
  </p:cSld>
  <p:clrMapOvr>
    <a:masterClrMapping/>
  </p:clrMapOvr>
  <p:transition spd="slow" advTm="500">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9142" y="687038"/>
            <a:ext cx="3000725"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673102" y="1377159"/>
            <a:ext cx="1729317" cy="503237"/>
          </a:xfrm>
          <a:prstGeom prst="rect">
            <a:avLst/>
          </a:prstGeom>
          <a:noFill/>
          <a:ln w="38100" cap="flat" cmpd="sng" algn="ctr">
            <a:solidFill>
              <a:srgbClr val="FF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cxnSp>
        <p:nvCxnSpPr>
          <p:cNvPr id="10" name="直接箭头连接符 9"/>
          <p:cNvCxnSpPr/>
          <p:nvPr/>
        </p:nvCxnSpPr>
        <p:spPr>
          <a:xfrm>
            <a:off x="3977924" y="3317876"/>
            <a:ext cx="768351" cy="0"/>
          </a:xfrm>
          <a:prstGeom prst="straightConnector1">
            <a:avLst/>
          </a:prstGeom>
          <a:noFill/>
          <a:ln w="38100" cap="flat" cmpd="sng" algn="ctr">
            <a:solidFill>
              <a:srgbClr val="FF0000"/>
            </a:solidFill>
            <a:prstDash val="solid"/>
            <a:tailEnd type="arrow"/>
          </a:ln>
          <a:effectLst/>
        </p:spPr>
      </p:cxnSp>
      <p:pic>
        <p:nvPicPr>
          <p:cNvPr id="11"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9258" y="758475"/>
            <a:ext cx="3060698"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101278" y="2439004"/>
            <a:ext cx="3887522" cy="3323987"/>
          </a:xfrm>
          <a:prstGeom prst="rect">
            <a:avLst/>
          </a:prstGeom>
        </p:spPr>
        <p:txBody>
          <a:bodyPr wrap="square">
            <a:spAutoFit/>
          </a:bodyPr>
          <a:lstStyle/>
          <a:p>
            <a:pPr lvl="0" fontAlgn="base">
              <a:lnSpc>
                <a:spcPct val="150000"/>
              </a:lnSpc>
              <a:spcBef>
                <a:spcPct val="0"/>
              </a:spcBef>
              <a:spcAft>
                <a:spcPct val="0"/>
              </a:spcAft>
              <a:defRPr/>
            </a:pPr>
            <a:r>
              <a:rPr lang="en-US" altLang="zh-CN" sz="2000" b="1" dirty="0">
                <a:solidFill>
                  <a:srgbClr val="FF0000"/>
                </a:solidFill>
                <a:latin typeface="宋体"/>
                <a:ea typeface="宋体"/>
              </a:rPr>
              <a:t>2</a:t>
            </a:r>
            <a:r>
              <a:rPr lang="zh-CN" altLang="en-US" sz="2000" b="1" dirty="0">
                <a:solidFill>
                  <a:srgbClr val="FF0000"/>
                </a:solidFill>
                <a:latin typeface="宋体"/>
                <a:ea typeface="宋体"/>
              </a:rPr>
              <a:t>、学校</a:t>
            </a:r>
            <a:r>
              <a:rPr lang="en-US" altLang="zh-CN" sz="2000" b="1" dirty="0">
                <a:solidFill>
                  <a:srgbClr val="FF0000"/>
                </a:solidFill>
                <a:latin typeface="宋体"/>
                <a:ea typeface="宋体"/>
              </a:rPr>
              <a:t>/</a:t>
            </a:r>
            <a:r>
              <a:rPr lang="zh-CN" altLang="en-US" sz="2000" b="1" dirty="0">
                <a:solidFill>
                  <a:srgbClr val="FF0000"/>
                </a:solidFill>
                <a:latin typeface="宋体"/>
                <a:ea typeface="宋体"/>
              </a:rPr>
              <a:t>单位：武汉职业技术学院图书馆，初始密码为</a:t>
            </a:r>
            <a:r>
              <a:rPr lang="en-US" altLang="zh-CN" sz="2000" b="1" dirty="0">
                <a:solidFill>
                  <a:srgbClr val="FF0000"/>
                </a:solidFill>
                <a:latin typeface="宋体"/>
                <a:ea typeface="宋体"/>
              </a:rPr>
              <a:t>@</a:t>
            </a:r>
            <a:r>
              <a:rPr lang="en-US" altLang="zh-CN" sz="2000" b="1" dirty="0" err="1">
                <a:solidFill>
                  <a:srgbClr val="FF0000"/>
                </a:solidFill>
                <a:latin typeface="宋体"/>
                <a:ea typeface="宋体"/>
              </a:rPr>
              <a:t>Wtcedu</a:t>
            </a:r>
            <a:r>
              <a:rPr lang="zh-CN" altLang="en-US" sz="2000" b="1" dirty="0">
                <a:solidFill>
                  <a:srgbClr val="FF0000"/>
                </a:solidFill>
                <a:latin typeface="宋体"/>
                <a:ea typeface="宋体"/>
              </a:rPr>
              <a:t>校园一卡通卡号。</a:t>
            </a:r>
            <a:endParaRPr lang="en-US" altLang="zh-CN" sz="2000" b="1" dirty="0">
              <a:solidFill>
                <a:srgbClr val="FF0000"/>
              </a:solidFill>
              <a:latin typeface="宋体"/>
              <a:ea typeface="宋体"/>
            </a:endParaRPr>
          </a:p>
          <a:p>
            <a:pPr lvl="0" fontAlgn="base">
              <a:lnSpc>
                <a:spcPct val="150000"/>
              </a:lnSpc>
              <a:spcBef>
                <a:spcPct val="0"/>
              </a:spcBef>
              <a:spcAft>
                <a:spcPct val="0"/>
              </a:spcAft>
              <a:defRPr/>
            </a:pPr>
            <a:endParaRPr lang="en-US" altLang="zh-CN" sz="2000" b="1" dirty="0">
              <a:solidFill>
                <a:srgbClr val="FF0000"/>
              </a:solidFill>
              <a:latin typeface="宋体"/>
              <a:ea typeface="宋体"/>
            </a:endParaRPr>
          </a:p>
          <a:p>
            <a:pPr lvl="0" fontAlgn="base">
              <a:lnSpc>
                <a:spcPct val="150000"/>
              </a:lnSpc>
              <a:spcBef>
                <a:spcPct val="0"/>
              </a:spcBef>
              <a:spcAft>
                <a:spcPct val="0"/>
              </a:spcAft>
              <a:defRPr/>
            </a:pPr>
            <a:r>
              <a:rPr lang="zh-CN" altLang="en-US" sz="2000" b="1" dirty="0">
                <a:solidFill>
                  <a:srgbClr val="FF0000"/>
                </a:solidFill>
                <a:latin typeface="宋体"/>
                <a:ea typeface="宋体"/>
              </a:rPr>
              <a:t>若为学校统一身份认证登录，账号为学号，初始密码为身份证后六位。</a:t>
            </a:r>
            <a:endParaRPr lang="en-US" altLang="zh-CN" sz="2000" b="1" dirty="0">
              <a:solidFill>
                <a:srgbClr val="FF0000"/>
              </a:solidFill>
              <a:latin typeface="宋体"/>
              <a:ea typeface="宋体"/>
            </a:endParaRPr>
          </a:p>
        </p:txBody>
      </p:sp>
    </p:spTree>
    <p:extLst>
      <p:ext uri="{BB962C8B-B14F-4D97-AF65-F5344CB8AC3E}">
        <p14:creationId xmlns:p14="http://schemas.microsoft.com/office/powerpoint/2010/main" val="964967722"/>
      </p:ext>
    </p:extLst>
  </p:cSld>
  <p:clrMapOvr>
    <a:masterClrMapping/>
  </p:clrMapOvr>
  <p:transition spd="slow" advTm="500">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01278" y="2439004"/>
            <a:ext cx="3887522" cy="481863"/>
          </a:xfrm>
          <a:prstGeom prst="rect">
            <a:avLst/>
          </a:prstGeom>
        </p:spPr>
        <p:txBody>
          <a:bodyPr wrap="square">
            <a:spAutoFit/>
          </a:bodyPr>
          <a:lstStyle/>
          <a:p>
            <a:pPr fontAlgn="base">
              <a:lnSpc>
                <a:spcPct val="150000"/>
              </a:lnSpc>
              <a:spcBef>
                <a:spcPct val="0"/>
              </a:spcBef>
              <a:spcAft>
                <a:spcPct val="0"/>
              </a:spcAft>
              <a:defRPr/>
            </a:pPr>
            <a:endParaRPr lang="zh-CN" altLang="en-US" sz="2000" b="1" dirty="0">
              <a:solidFill>
                <a:srgbClr val="FF0000"/>
              </a:solidFill>
              <a:latin typeface="宋体"/>
              <a:ea typeface="宋体"/>
            </a:endParaRPr>
          </a:p>
        </p:txBody>
      </p:sp>
      <p:pic>
        <p:nvPicPr>
          <p:cNvPr id="9"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1139" y="364244"/>
            <a:ext cx="2893483" cy="600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椭圆 11"/>
          <p:cNvSpPr/>
          <p:nvPr/>
        </p:nvSpPr>
        <p:spPr>
          <a:xfrm>
            <a:off x="3708400" y="480131"/>
            <a:ext cx="720725" cy="503238"/>
          </a:xfrm>
          <a:prstGeom prst="ellipse">
            <a:avLst/>
          </a:prstGeom>
          <a:noFill/>
          <a:ln w="381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3" name="矩形 2"/>
          <p:cNvSpPr/>
          <p:nvPr/>
        </p:nvSpPr>
        <p:spPr>
          <a:xfrm>
            <a:off x="5328356" y="2719257"/>
            <a:ext cx="6276622" cy="1015663"/>
          </a:xfrm>
          <a:prstGeom prst="rect">
            <a:avLst/>
          </a:prstGeom>
        </p:spPr>
        <p:txBody>
          <a:bodyPr wrap="square">
            <a:spAutoFit/>
          </a:bodyPr>
          <a:lstStyle/>
          <a:p>
            <a:pPr>
              <a:lnSpc>
                <a:spcPct val="150000"/>
              </a:lnSpc>
            </a:pPr>
            <a:r>
              <a:rPr lang="en-US" altLang="zh-CN" sz="2000" b="1" dirty="0">
                <a:solidFill>
                  <a:srgbClr val="FF0000"/>
                </a:solidFill>
              </a:rPr>
              <a:t>3</a:t>
            </a:r>
            <a:r>
              <a:rPr lang="zh-CN" altLang="en-US" sz="2000" b="1" dirty="0">
                <a:solidFill>
                  <a:srgbClr val="FF0000"/>
                </a:solidFill>
              </a:rPr>
              <a:t>、登录后点击右上角图标，输入邀请码“</a:t>
            </a:r>
            <a:r>
              <a:rPr lang="en-US" altLang="zh-CN" sz="2000" b="1" dirty="0">
                <a:solidFill>
                  <a:srgbClr val="FF0000"/>
                </a:solidFill>
              </a:rPr>
              <a:t>whzy1”</a:t>
            </a:r>
            <a:r>
              <a:rPr lang="zh-CN" altLang="en-US" sz="2000" b="1" dirty="0">
                <a:solidFill>
                  <a:srgbClr val="FF0000"/>
                </a:solidFill>
              </a:rPr>
              <a:t>进入武汉职业技术学院图书馆界面。</a:t>
            </a:r>
          </a:p>
        </p:txBody>
      </p:sp>
    </p:spTree>
    <p:extLst>
      <p:ext uri="{BB962C8B-B14F-4D97-AF65-F5344CB8AC3E}">
        <p14:creationId xmlns:p14="http://schemas.microsoft.com/office/powerpoint/2010/main" val="876638073"/>
      </p:ext>
    </p:extLst>
  </p:cSld>
  <p:clrMapOvr>
    <a:masterClrMapping/>
  </p:clrMapOvr>
  <p:transition spd="slow" advTm="500">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325584" y="389890"/>
            <a:ext cx="5671660" cy="936734"/>
            <a:chOff x="4172" y="224"/>
            <a:chExt cx="5868" cy="1090"/>
          </a:xfrm>
        </p:grpSpPr>
        <p:sp>
          <p:nvSpPr>
            <p:cNvPr id="12" name="圆角矩形 11"/>
            <p:cNvSpPr/>
            <p:nvPr/>
          </p:nvSpPr>
          <p:spPr>
            <a:xfrm>
              <a:off x="5180" y="224"/>
              <a:ext cx="3942" cy="53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13" name="组合 12"/>
            <p:cNvGrpSpPr/>
            <p:nvPr/>
          </p:nvGrpSpPr>
          <p:grpSpPr>
            <a:xfrm>
              <a:off x="9326" y="404"/>
              <a:ext cx="714" cy="255"/>
              <a:chOff x="264939" y="188640"/>
              <a:chExt cx="604358" cy="216024"/>
            </a:xfrm>
          </p:grpSpPr>
          <p:sp>
            <p:nvSpPr>
              <p:cNvPr id="19" name="燕尾形 18"/>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20" name="燕尾形 19"/>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21" name="燕尾形 20"/>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14" name="文本框 9"/>
            <p:cNvSpPr txBox="1"/>
            <p:nvPr/>
          </p:nvSpPr>
          <p:spPr>
            <a:xfrm>
              <a:off x="4968" y="251"/>
              <a:ext cx="4243" cy="1063"/>
            </a:xfrm>
            <a:prstGeom prst="rect">
              <a:avLst/>
            </a:prstGeom>
            <a:noFill/>
          </p:spPr>
          <p:txBody>
            <a:bodyPr wrap="square" lIns="51422" tIns="25711" rIns="51422" bIns="25711" rtlCol="0">
              <a:spAutoFit/>
            </a:bodyPr>
            <a:lstStyle/>
            <a:p>
              <a:pPr marL="0" lvl="1" algn="ctr"/>
              <a:r>
                <a:rPr lang="zh-CN" altLang="en-US" sz="2800" dirty="0">
                  <a:solidFill>
                    <a:prstClr val="black"/>
                  </a:solidFill>
                  <a:latin typeface="方正毡笔黑简体" panose="03000509000000000000" charset="-122"/>
                  <a:ea typeface="方正毡笔黑简体" panose="03000509000000000000" charset="-122"/>
                  <a:sym typeface="+mn-ea"/>
                </a:rPr>
                <a:t>（三）、阅读推广活动</a:t>
              </a:r>
            </a:p>
          </p:txBody>
        </p:sp>
        <p:grpSp>
          <p:nvGrpSpPr>
            <p:cNvPr id="15" name="组合 14"/>
            <p:cNvGrpSpPr/>
            <p:nvPr/>
          </p:nvGrpSpPr>
          <p:grpSpPr>
            <a:xfrm rot="10800000">
              <a:off x="4172" y="404"/>
              <a:ext cx="682" cy="255"/>
              <a:chOff x="452161" y="188640"/>
              <a:chExt cx="577398" cy="216024"/>
            </a:xfrm>
          </p:grpSpPr>
          <p:sp>
            <p:nvSpPr>
              <p:cNvPr id="16" name="燕尾形 5"/>
              <p:cNvSpPr/>
              <p:nvPr/>
            </p:nvSpPr>
            <p:spPr>
              <a:xfrm>
                <a:off x="452161"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7" name="燕尾形 6"/>
              <p:cNvSpPr/>
              <p:nvPr/>
            </p:nvSpPr>
            <p:spPr>
              <a:xfrm>
                <a:off x="650132"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8" name="燕尾形 7"/>
              <p:cNvSpPr/>
              <p:nvPr/>
            </p:nvSpPr>
            <p:spPr>
              <a:xfrm>
                <a:off x="813535"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sp>
        <p:nvSpPr>
          <p:cNvPr id="3" name="矩形 2"/>
          <p:cNvSpPr/>
          <p:nvPr/>
        </p:nvSpPr>
        <p:spPr>
          <a:xfrm>
            <a:off x="966863" y="966170"/>
            <a:ext cx="10476089" cy="3046988"/>
          </a:xfrm>
          <a:prstGeom prst="rect">
            <a:avLst/>
          </a:prstGeom>
        </p:spPr>
        <p:txBody>
          <a:bodyPr wrap="square">
            <a:spAutoFit/>
          </a:bodyPr>
          <a:lstStyle/>
          <a:p>
            <a:pPr>
              <a:lnSpc>
                <a:spcPct val="200000"/>
              </a:lnSpc>
            </a:pPr>
            <a:r>
              <a:rPr lang="zh-CN" altLang="en-US" sz="2400" dirty="0"/>
              <a:t>图书馆每年都会举办内容丰富、形式多样的阅读活动，以提高读者的阅读兴趣，如每年一届的读书节、书评影评大赛、信息素养大赛“最美读者”摄影大赛、各种主题知识竞赛、读书交流大会，微视频大赛，有多名学生在比赛中取得好名次。</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25" y="3748627"/>
            <a:ext cx="4359275"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738142" y="4697569"/>
            <a:ext cx="7945857" cy="1113766"/>
          </a:xfrm>
          <a:prstGeom prst="rect">
            <a:avLst/>
          </a:prstGeom>
        </p:spPr>
        <p:txBody>
          <a:bodyPr wrap="square">
            <a:spAutoFit/>
          </a:bodyPr>
          <a:lstStyle/>
          <a:p>
            <a:pPr>
              <a:lnSpc>
                <a:spcPct val="150000"/>
              </a:lnSpc>
            </a:pPr>
            <a:r>
              <a:rPr lang="zh-CN" altLang="en-US" sz="2400" b="1" dirty="0">
                <a:solidFill>
                  <a:srgbClr val="FF0000"/>
                </a:solidFill>
              </a:rPr>
              <a:t>欢迎积极参与图书馆举办的各类阅读推广活动，可获取学校素质拓展分。</a:t>
            </a:r>
          </a:p>
        </p:txBody>
      </p:sp>
    </p:spTree>
    <p:extLst>
      <p:ext uri="{BB962C8B-B14F-4D97-AF65-F5344CB8AC3E}">
        <p14:creationId xmlns:p14="http://schemas.microsoft.com/office/powerpoint/2010/main" val="1330567338"/>
      </p:ext>
    </p:extLst>
  </p:cSld>
  <p:clrMapOvr>
    <a:masterClrMapping/>
  </p:clrMapOvr>
  <p:transition spd="slow" advTm="500">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05679" y="5273401"/>
            <a:ext cx="184731" cy="523220"/>
          </a:xfrm>
          <a:prstGeom prst="rect">
            <a:avLst/>
          </a:prstGeom>
        </p:spPr>
        <p:txBody>
          <a:bodyPr wrap="none">
            <a:spAutoFit/>
          </a:bodyPr>
          <a:lstStyle/>
          <a:p>
            <a:endParaRPr lang="en-US" altLang="zh-CN" sz="2800" b="1" dirty="0"/>
          </a:p>
        </p:txBody>
      </p:sp>
      <p:pic>
        <p:nvPicPr>
          <p:cNvPr id="4"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4541" y="315737"/>
            <a:ext cx="8424862"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754541" y="6215239"/>
            <a:ext cx="8842034" cy="338554"/>
          </a:xfrm>
          <a:prstGeom prst="rect">
            <a:avLst/>
          </a:prstGeom>
        </p:spPr>
        <p:txBody>
          <a:bodyPr wrap="square">
            <a:spAutoFit/>
          </a:bodyPr>
          <a:lstStyle/>
          <a:p>
            <a:pPr lvl="0" fontAlgn="base">
              <a:spcBef>
                <a:spcPct val="0"/>
              </a:spcBef>
              <a:spcAft>
                <a:spcPct val="0"/>
              </a:spcAft>
            </a:pPr>
            <a:r>
              <a:rPr lang="zh-CN" altLang="en-US" sz="1600" b="1" dirty="0">
                <a:solidFill>
                  <a:srgbClr val="000000"/>
                </a:solidFill>
                <a:latin typeface="Arial" charset="0"/>
                <a:ea typeface="宋体" charset="-122"/>
              </a:rPr>
              <a:t>电信学院余金龙同学（前排左四）在</a:t>
            </a:r>
            <a:r>
              <a:rPr lang="en-US" altLang="zh-CN" sz="1600" b="1" dirty="0">
                <a:solidFill>
                  <a:srgbClr val="000000"/>
                </a:solidFill>
                <a:latin typeface="Arial" charset="0"/>
                <a:ea typeface="宋体" charset="-122"/>
              </a:rPr>
              <a:t>2017</a:t>
            </a:r>
            <a:r>
              <a:rPr lang="zh-CN" altLang="en-US" sz="1600" b="1" dirty="0">
                <a:solidFill>
                  <a:srgbClr val="000000"/>
                </a:solidFill>
                <a:latin typeface="Arial" charset="0"/>
                <a:ea typeface="宋体" charset="-122"/>
              </a:rPr>
              <a:t>“共享全民阅读 重拾古诗词”阅读竞赛获个人一等奖</a:t>
            </a:r>
          </a:p>
        </p:txBody>
      </p:sp>
    </p:spTree>
    <p:extLst>
      <p:ext uri="{BB962C8B-B14F-4D97-AF65-F5344CB8AC3E}">
        <p14:creationId xmlns:p14="http://schemas.microsoft.com/office/powerpoint/2010/main" val="636565908"/>
      </p:ext>
    </p:extLst>
  </p:cSld>
  <p:clrMapOvr>
    <a:masterClrMapping/>
  </p:clrMapOvr>
  <p:transition spd="slow" advTm="500">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5679" y="711200"/>
            <a:ext cx="7491477" cy="431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205679" y="5273401"/>
            <a:ext cx="8119530" cy="523220"/>
          </a:xfrm>
          <a:prstGeom prst="rect">
            <a:avLst/>
          </a:prstGeom>
        </p:spPr>
        <p:txBody>
          <a:bodyPr wrap="none">
            <a:spAutoFit/>
          </a:bodyPr>
          <a:lstStyle/>
          <a:p>
            <a:r>
              <a:rPr lang="zh-CN" altLang="en-US" sz="2800" b="1" dirty="0">
                <a:solidFill>
                  <a:prstClr val="black"/>
                </a:solidFill>
              </a:rPr>
              <a:t>微视频创作大赛我校参赛作品</a:t>
            </a:r>
            <a:r>
              <a:rPr lang="en-US" altLang="zh-CN" sz="2800" b="1" dirty="0">
                <a:solidFill>
                  <a:prstClr val="black"/>
                </a:solidFill>
              </a:rPr>
              <a:t>《</a:t>
            </a:r>
            <a:r>
              <a:rPr lang="zh-CN" altLang="en-US" sz="2800" b="1" dirty="0">
                <a:solidFill>
                  <a:prstClr val="black"/>
                </a:solidFill>
              </a:rPr>
              <a:t>爱我中华同一声</a:t>
            </a:r>
            <a:r>
              <a:rPr lang="en-US" altLang="zh-CN" sz="2800" b="1" dirty="0">
                <a:solidFill>
                  <a:prstClr val="black"/>
                </a:solidFill>
              </a:rPr>
              <a:t>》</a:t>
            </a:r>
          </a:p>
        </p:txBody>
      </p:sp>
    </p:spTree>
    <p:extLst>
      <p:ext uri="{BB962C8B-B14F-4D97-AF65-F5344CB8AC3E}">
        <p14:creationId xmlns:p14="http://schemas.microsoft.com/office/powerpoint/2010/main" val="1635621551"/>
      </p:ext>
    </p:extLst>
  </p:cSld>
  <p:clrMapOvr>
    <a:masterClrMapping/>
  </p:clrMapOvr>
  <p:transition spd="slow" advTm="5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6632" y="558067"/>
            <a:ext cx="11167353" cy="2123658"/>
          </a:xfrm>
          <a:prstGeom prst="rect">
            <a:avLst/>
          </a:prstGeom>
          <a:noFill/>
        </p:spPr>
        <p:txBody>
          <a:bodyPr wrap="square" rtlCol="0">
            <a:spAutoFit/>
          </a:bodyPr>
          <a:lstStyle/>
          <a:p>
            <a:r>
              <a:rPr lang="zh-CN" altLang="en-US" sz="2000" b="1" dirty="0">
                <a:solidFill>
                  <a:srgbClr val="FF0000"/>
                </a:solidFill>
              </a:rPr>
              <a:t>我一直在暗暗地设想，天堂应该是图书馆的模样。</a:t>
            </a:r>
            <a:endParaRPr lang="en-US" altLang="zh-CN" sz="2000" b="1" dirty="0">
              <a:solidFill>
                <a:srgbClr val="FF0000"/>
              </a:solidFill>
            </a:endParaRPr>
          </a:p>
          <a:p>
            <a:endParaRPr lang="en-US" altLang="zh-CN" sz="2000" b="1" dirty="0">
              <a:solidFill>
                <a:srgbClr val="FF0000"/>
              </a:solidFill>
            </a:endParaRPr>
          </a:p>
          <a:p>
            <a:r>
              <a:rPr lang="en-US" altLang="zh-CN" sz="2000" b="1" dirty="0">
                <a:solidFill>
                  <a:srgbClr val="FF0000"/>
                </a:solidFill>
              </a:rPr>
              <a:t>                                             ——</a:t>
            </a:r>
            <a:r>
              <a:rPr lang="zh-CN" altLang="en-US" sz="2000" b="1" dirty="0">
                <a:solidFill>
                  <a:srgbClr val="FF0000"/>
                </a:solidFill>
              </a:rPr>
              <a:t>博尔赫斯（阿根廷）</a:t>
            </a:r>
            <a:endParaRPr lang="en-US" altLang="zh-CN" sz="2000" b="1" dirty="0">
              <a:solidFill>
                <a:srgbClr val="FF0000"/>
              </a:solidFill>
            </a:endParaRPr>
          </a:p>
          <a:p>
            <a:endParaRPr lang="en-US" altLang="zh-CN" sz="2400" dirty="0">
              <a:solidFill>
                <a:prstClr val="black"/>
              </a:solidFill>
            </a:endParaRPr>
          </a:p>
          <a:p>
            <a:endParaRPr lang="en-US" altLang="zh-CN" sz="2400" dirty="0">
              <a:solidFill>
                <a:prstClr val="black"/>
              </a:solidFill>
            </a:endParaRPr>
          </a:p>
          <a:p>
            <a:endParaRPr lang="zh-CN" altLang="en-US" sz="2400" dirty="0">
              <a:solidFill>
                <a:prstClr val="black"/>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629" y="1930944"/>
            <a:ext cx="5356699" cy="4178029"/>
          </a:xfrm>
          <a:prstGeom prst="rect">
            <a:avLst/>
          </a:prstGeom>
        </p:spPr>
      </p:pic>
      <p:sp>
        <p:nvSpPr>
          <p:cNvPr id="5" name="TextBox 4"/>
          <p:cNvSpPr txBox="1"/>
          <p:nvPr/>
        </p:nvSpPr>
        <p:spPr>
          <a:xfrm>
            <a:off x="226981" y="6215974"/>
            <a:ext cx="6601839" cy="369332"/>
          </a:xfrm>
          <a:prstGeom prst="rect">
            <a:avLst/>
          </a:prstGeom>
          <a:noFill/>
        </p:spPr>
        <p:txBody>
          <a:bodyPr wrap="square" rtlCol="0">
            <a:spAutoFit/>
          </a:bodyPr>
          <a:lstStyle/>
          <a:p>
            <a:pPr algn="ctr"/>
            <a:r>
              <a:rPr lang="zh-CN" altLang="en-US" b="1" dirty="0">
                <a:solidFill>
                  <a:prstClr val="black"/>
                </a:solidFill>
              </a:rPr>
              <a:t>天津滨海新区图书馆</a:t>
            </a:r>
          </a:p>
        </p:txBody>
      </p:sp>
      <p:pic>
        <p:nvPicPr>
          <p:cNvPr id="1028" name="Picture 4" descr="http://image109.360doc.com/DownloadImg/2022/06/3012/247759096_13_2022063012590341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308" y="2003898"/>
            <a:ext cx="5496129" cy="41050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49957" y="6215976"/>
            <a:ext cx="5214027" cy="369332"/>
          </a:xfrm>
          <a:prstGeom prst="rect">
            <a:avLst/>
          </a:prstGeom>
          <a:noFill/>
        </p:spPr>
        <p:txBody>
          <a:bodyPr wrap="square" rtlCol="0">
            <a:spAutoFit/>
          </a:bodyPr>
          <a:lstStyle/>
          <a:p>
            <a:r>
              <a:rPr lang="zh-CN" altLang="en-US" b="1" dirty="0">
                <a:solidFill>
                  <a:prstClr val="black"/>
                </a:solidFill>
              </a:rPr>
              <a:t>奥地利 阿德蒙特本尼迪克特修道院图书馆</a:t>
            </a:r>
          </a:p>
        </p:txBody>
      </p:sp>
    </p:spTree>
    <p:extLst>
      <p:ext uri="{BB962C8B-B14F-4D97-AF65-F5344CB8AC3E}">
        <p14:creationId xmlns:p14="http://schemas.microsoft.com/office/powerpoint/2010/main" val="3989595580"/>
      </p:ext>
    </p:extLst>
  </p:cSld>
  <p:clrMapOvr>
    <a:masterClrMapping/>
  </p:clrMapOvr>
  <p:transition spd="slow" advTm="500">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5244" y="394582"/>
            <a:ext cx="8398932" cy="5317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133600" y="5897223"/>
            <a:ext cx="8229600" cy="461665"/>
          </a:xfrm>
          <a:prstGeom prst="rect">
            <a:avLst/>
          </a:prstGeom>
        </p:spPr>
        <p:txBody>
          <a:bodyPr wrap="square">
            <a:spAutoFit/>
          </a:bodyPr>
          <a:lstStyle/>
          <a:p>
            <a:pPr algn="ctr"/>
            <a:r>
              <a:rPr lang="zh-CN" altLang="en-US" sz="2400" b="1" dirty="0"/>
              <a:t>微视频创作大赛我校参赛作品</a:t>
            </a:r>
            <a:r>
              <a:rPr lang="en-US" altLang="zh-CN" sz="2400" b="1" dirty="0"/>
              <a:t>《</a:t>
            </a:r>
            <a:r>
              <a:rPr lang="zh-CN" altLang="en-US" sz="2400" b="1" dirty="0"/>
              <a:t>水调歌头</a:t>
            </a:r>
            <a:r>
              <a:rPr lang="en-US" altLang="zh-CN" sz="2400" b="1" dirty="0"/>
              <a:t>》</a:t>
            </a:r>
          </a:p>
        </p:txBody>
      </p:sp>
    </p:spTree>
    <p:extLst>
      <p:ext uri="{BB962C8B-B14F-4D97-AF65-F5344CB8AC3E}">
        <p14:creationId xmlns:p14="http://schemas.microsoft.com/office/powerpoint/2010/main" val="3470163976"/>
      </p:ext>
    </p:extLst>
  </p:cSld>
  <p:clrMapOvr>
    <a:masterClrMapping/>
  </p:clrMapOvr>
  <p:transition spd="slow" advTm="500">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33600" y="5897223"/>
            <a:ext cx="8229600" cy="461665"/>
          </a:xfrm>
          <a:prstGeom prst="rect">
            <a:avLst/>
          </a:prstGeom>
        </p:spPr>
        <p:txBody>
          <a:bodyPr wrap="square">
            <a:spAutoFit/>
          </a:bodyPr>
          <a:lstStyle/>
          <a:p>
            <a:pPr algn="ctr"/>
            <a:endParaRPr lang="en-US" altLang="zh-CN" sz="2400" b="1" dirty="0">
              <a:solidFill>
                <a:prstClr val="black"/>
              </a:solidFill>
            </a:endParaRPr>
          </a:p>
        </p:txBody>
      </p:sp>
      <p:pic>
        <p:nvPicPr>
          <p:cNvPr id="5"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577" y="207623"/>
            <a:ext cx="316865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75326" y="6128055"/>
            <a:ext cx="3647152" cy="369332"/>
          </a:xfrm>
          <a:prstGeom prst="rect">
            <a:avLst/>
          </a:prstGeom>
        </p:spPr>
        <p:txBody>
          <a:bodyPr wrap="none">
            <a:spAutoFit/>
          </a:bodyPr>
          <a:lstStyle/>
          <a:p>
            <a:r>
              <a:rPr lang="zh-CN" altLang="en-US" b="1" dirty="0"/>
              <a:t>“学习与分享专题大赛”学生作品</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5967" y="579085"/>
            <a:ext cx="5329238"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7451004" y="5005401"/>
            <a:ext cx="2031325" cy="369332"/>
          </a:xfrm>
          <a:prstGeom prst="rect">
            <a:avLst/>
          </a:prstGeom>
        </p:spPr>
        <p:txBody>
          <a:bodyPr wrap="none">
            <a:spAutoFit/>
          </a:bodyPr>
          <a:lstStyle/>
          <a:p>
            <a:r>
              <a:rPr lang="zh-CN" altLang="en-US" b="1" dirty="0"/>
              <a:t>学生手写学习心得</a:t>
            </a:r>
          </a:p>
        </p:txBody>
      </p:sp>
    </p:spTree>
    <p:extLst>
      <p:ext uri="{BB962C8B-B14F-4D97-AF65-F5344CB8AC3E}">
        <p14:creationId xmlns:p14="http://schemas.microsoft.com/office/powerpoint/2010/main" val="2175717974"/>
      </p:ext>
    </p:extLst>
  </p:cSld>
  <p:clrMapOvr>
    <a:masterClrMapping/>
  </p:clrMapOvr>
  <p:transition spd="slow" advTm="500">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蓝色渐变光效简约长方形边框"/>
          <p:cNvPicPr>
            <a:picLocks noChangeAspect="1"/>
          </p:cNvPicPr>
          <p:nvPr/>
        </p:nvPicPr>
        <p:blipFill>
          <a:blip r:embed="rId2"/>
          <a:stretch>
            <a:fillRect/>
          </a:stretch>
        </p:blipFill>
        <p:spPr>
          <a:xfrm>
            <a:off x="1343025" y="862965"/>
            <a:ext cx="9505315" cy="4953000"/>
          </a:xfrm>
          <a:prstGeom prst="rect">
            <a:avLst/>
          </a:prstGeom>
        </p:spPr>
      </p:pic>
      <p:pic>
        <p:nvPicPr>
          <p:cNvPr id="8" name="图片 7" descr="19"/>
          <p:cNvPicPr>
            <a:picLocks noChangeAspect="1"/>
          </p:cNvPicPr>
          <p:nvPr/>
        </p:nvPicPr>
        <p:blipFill>
          <a:blip r:embed="rId3"/>
          <a:srcRect l="16136" t="20488" r="14302" b="20012"/>
          <a:stretch>
            <a:fillRect/>
          </a:stretch>
        </p:blipFill>
        <p:spPr>
          <a:xfrm>
            <a:off x="8403591" y="3790319"/>
            <a:ext cx="2444751" cy="1609725"/>
          </a:xfrm>
          <a:prstGeom prst="rect">
            <a:avLst/>
          </a:prstGeom>
        </p:spPr>
      </p:pic>
      <p:sp>
        <p:nvSpPr>
          <p:cNvPr id="11" name="文本框 10"/>
          <p:cNvSpPr txBox="1"/>
          <p:nvPr/>
        </p:nvSpPr>
        <p:spPr>
          <a:xfrm>
            <a:off x="2868554" y="2967990"/>
            <a:ext cx="5724644" cy="923330"/>
          </a:xfrm>
          <a:prstGeom prst="rect">
            <a:avLst/>
          </a:prstGeom>
          <a:noFill/>
        </p:spPr>
        <p:txBody>
          <a:bodyPr wrap="none" rtlCol="0" anchor="t">
            <a:spAutoFit/>
          </a:bodyPr>
          <a:lstStyle/>
          <a:p>
            <a:pPr algn="dist"/>
            <a:r>
              <a:rPr lang="zh-CN" altLang="en-US" sz="5400" dirty="0">
                <a:solidFill>
                  <a:prstClr val="black"/>
                </a:solidFill>
                <a:latin typeface="方正毡笔黑简体" panose="03000509000000000000" charset="-122"/>
                <a:ea typeface="方正毡笔黑简体" panose="03000509000000000000" charset="-122"/>
                <a:sym typeface="+mn-ea"/>
              </a:rPr>
              <a:t>六、常见问题解答</a:t>
            </a:r>
          </a:p>
        </p:txBody>
      </p:sp>
    </p:spTree>
    <p:extLst>
      <p:ext uri="{BB962C8B-B14F-4D97-AF65-F5344CB8AC3E}">
        <p14:creationId xmlns:p14="http://schemas.microsoft.com/office/powerpoint/2010/main" val="779548511"/>
      </p:ext>
    </p:extLst>
  </p:cSld>
  <p:clrMapOvr>
    <a:masterClrMapping/>
  </p:clrMapOvr>
  <p:transition spd="slow" advTm="500">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1822" y="310448"/>
            <a:ext cx="10837334" cy="6324808"/>
          </a:xfrm>
          <a:prstGeom prst="rect">
            <a:avLst/>
          </a:prstGeom>
        </p:spPr>
        <p:txBody>
          <a:bodyPr wrap="square">
            <a:spAutoFit/>
          </a:bodyPr>
          <a:lstStyle/>
          <a:p>
            <a:pPr lvl="0" fontAlgn="base">
              <a:lnSpc>
                <a:spcPct val="150000"/>
              </a:lnSpc>
              <a:spcBef>
                <a:spcPct val="0"/>
              </a:spcBef>
              <a:spcAft>
                <a:spcPct val="0"/>
              </a:spcAft>
            </a:pPr>
            <a:r>
              <a:rPr lang="en-US" altLang="zh-CN" b="1" dirty="0">
                <a:solidFill>
                  <a:srgbClr val="000000"/>
                </a:solidFill>
                <a:latin typeface="Arial" charset="0"/>
                <a:ea typeface="宋体" charset="-122"/>
              </a:rPr>
              <a:t>1</a:t>
            </a:r>
            <a:r>
              <a:rPr lang="zh-CN" altLang="en-US" b="1" dirty="0">
                <a:solidFill>
                  <a:srgbClr val="000000"/>
                </a:solidFill>
                <a:latin typeface="Arial" charset="0"/>
                <a:ea typeface="宋体" charset="-122"/>
              </a:rPr>
              <a:t>）怎样网上续借图书？</a:t>
            </a:r>
            <a:endParaRPr lang="zh-CN" altLang="en-US" dirty="0">
              <a:solidFill>
                <a:srgbClr val="000000"/>
              </a:solidFill>
              <a:latin typeface="Arial" charset="0"/>
              <a:ea typeface="宋体" charset="-122"/>
            </a:endParaRPr>
          </a:p>
          <a:p>
            <a:pPr lvl="0" fontAlgn="base">
              <a:lnSpc>
                <a:spcPct val="150000"/>
              </a:lnSpc>
              <a:spcBef>
                <a:spcPct val="0"/>
              </a:spcBef>
              <a:spcAft>
                <a:spcPct val="0"/>
              </a:spcAft>
            </a:pPr>
            <a:r>
              <a:rPr lang="zh-CN" altLang="en-US" dirty="0">
                <a:solidFill>
                  <a:srgbClr val="000000"/>
                </a:solidFill>
                <a:latin typeface="Arial" charset="0"/>
                <a:ea typeface="宋体" charset="-122"/>
              </a:rPr>
              <a:t>答</a:t>
            </a:r>
            <a:r>
              <a:rPr lang="zh-CN" altLang="en-US" dirty="0">
                <a:solidFill>
                  <a:srgbClr val="000000"/>
                </a:solidFill>
                <a:latin typeface="Arial" charset="0"/>
                <a:ea typeface="宋体" charset="-122"/>
                <a:sym typeface="Wingdings" pitchFamily="2" charset="2"/>
              </a:rPr>
              <a:t>（</a:t>
            </a:r>
            <a:r>
              <a:rPr lang="en-US" altLang="zh-CN" dirty="0">
                <a:solidFill>
                  <a:srgbClr val="000000"/>
                </a:solidFill>
                <a:latin typeface="Arial" charset="0"/>
                <a:ea typeface="宋体" charset="-122"/>
                <a:sym typeface="Wingdings" pitchFamily="2" charset="2"/>
              </a:rPr>
              <a:t>1</a:t>
            </a:r>
            <a:r>
              <a:rPr lang="zh-CN" altLang="en-US" dirty="0">
                <a:solidFill>
                  <a:srgbClr val="000000"/>
                </a:solidFill>
                <a:latin typeface="Arial" charset="0"/>
                <a:ea typeface="宋体" charset="-122"/>
                <a:sym typeface="Wingdings" pitchFamily="2" charset="2"/>
              </a:rPr>
              <a:t>）</a:t>
            </a:r>
            <a:r>
              <a:rPr lang="zh-CN" altLang="en-US" dirty="0">
                <a:solidFill>
                  <a:srgbClr val="000000"/>
                </a:solidFill>
                <a:latin typeface="Arial" charset="0"/>
                <a:ea typeface="宋体" charset="-122"/>
              </a:rPr>
              <a:t>进入图书馆主页（</a:t>
            </a:r>
            <a:r>
              <a:rPr lang="en-US" altLang="zh-CN" dirty="0">
                <a:solidFill>
                  <a:srgbClr val="000000"/>
                </a:solidFill>
                <a:latin typeface="Arial" charset="0"/>
                <a:ea typeface="宋体" charset="-122"/>
              </a:rPr>
              <a:t>tsg.wtc.edu.cn)</a:t>
            </a:r>
            <a:r>
              <a:rPr lang="zh-CN" altLang="en-US" dirty="0">
                <a:solidFill>
                  <a:srgbClr val="000000"/>
                </a:solidFill>
                <a:latin typeface="Arial" charset="0"/>
                <a:ea typeface="宋体" charset="-122"/>
              </a:rPr>
              <a:t>，通过统一检索平台，选择“我的图书馆”或“我的借阅”，可进行续借；（</a:t>
            </a:r>
            <a:r>
              <a:rPr lang="en-US" altLang="zh-CN" dirty="0">
                <a:solidFill>
                  <a:srgbClr val="000000"/>
                </a:solidFill>
                <a:latin typeface="Arial" charset="0"/>
                <a:ea typeface="宋体" charset="-122"/>
              </a:rPr>
              <a:t>2</a:t>
            </a:r>
            <a:r>
              <a:rPr lang="zh-CN" altLang="en-US" dirty="0">
                <a:solidFill>
                  <a:srgbClr val="000000"/>
                </a:solidFill>
                <a:latin typeface="Arial" charset="0"/>
                <a:ea typeface="宋体" charset="-122"/>
              </a:rPr>
              <a:t>）绑定微信图书馆，我的图书馆</a:t>
            </a:r>
            <a:r>
              <a:rPr lang="en-US" altLang="zh-CN" dirty="0">
                <a:solidFill>
                  <a:srgbClr val="000000"/>
                </a:solidFill>
                <a:latin typeface="Arial" charset="0"/>
                <a:ea typeface="宋体" charset="-122"/>
              </a:rPr>
              <a:t>—</a:t>
            </a:r>
            <a:r>
              <a:rPr lang="zh-CN" altLang="en-US" dirty="0">
                <a:solidFill>
                  <a:srgbClr val="000000"/>
                </a:solidFill>
                <a:latin typeface="Arial" charset="0"/>
                <a:ea typeface="宋体" charset="-122"/>
              </a:rPr>
              <a:t>借阅信息</a:t>
            </a:r>
            <a:r>
              <a:rPr lang="en-US" altLang="zh-CN" dirty="0">
                <a:solidFill>
                  <a:srgbClr val="000000"/>
                </a:solidFill>
                <a:latin typeface="Arial" charset="0"/>
                <a:ea typeface="宋体" charset="-122"/>
              </a:rPr>
              <a:t>/</a:t>
            </a:r>
            <a:r>
              <a:rPr lang="zh-CN" altLang="en-US" dirty="0">
                <a:solidFill>
                  <a:srgbClr val="000000"/>
                </a:solidFill>
                <a:latin typeface="Arial" charset="0"/>
                <a:ea typeface="宋体" charset="-122"/>
              </a:rPr>
              <a:t>续借。</a:t>
            </a:r>
            <a:endParaRPr lang="zh-CN" altLang="en-US" b="1" dirty="0">
              <a:solidFill>
                <a:srgbClr val="000000"/>
              </a:solidFill>
              <a:latin typeface="Arial" charset="0"/>
              <a:ea typeface="宋体" charset="-122"/>
            </a:endParaRPr>
          </a:p>
          <a:p>
            <a:pPr lvl="0" fontAlgn="base">
              <a:lnSpc>
                <a:spcPct val="150000"/>
              </a:lnSpc>
              <a:spcBef>
                <a:spcPct val="0"/>
              </a:spcBef>
              <a:spcAft>
                <a:spcPct val="0"/>
              </a:spcAft>
            </a:pPr>
            <a:r>
              <a:rPr lang="en-US" altLang="zh-CN" b="1" dirty="0">
                <a:solidFill>
                  <a:srgbClr val="000000"/>
                </a:solidFill>
                <a:latin typeface="Arial" charset="0"/>
                <a:ea typeface="宋体" charset="-122"/>
              </a:rPr>
              <a:t>2</a:t>
            </a:r>
            <a:r>
              <a:rPr lang="zh-CN" altLang="en-US" b="1" dirty="0">
                <a:solidFill>
                  <a:srgbClr val="000000"/>
                </a:solidFill>
                <a:latin typeface="Arial" charset="0"/>
                <a:ea typeface="宋体" charset="-122"/>
              </a:rPr>
              <a:t>）一卡通丢失后怎么办？</a:t>
            </a:r>
            <a:endParaRPr lang="zh-CN" altLang="en-US" dirty="0">
              <a:solidFill>
                <a:srgbClr val="000000"/>
              </a:solidFill>
              <a:latin typeface="Arial" charset="0"/>
              <a:ea typeface="宋体" charset="-122"/>
            </a:endParaRPr>
          </a:p>
          <a:p>
            <a:pPr lvl="0" fontAlgn="base">
              <a:lnSpc>
                <a:spcPct val="150000"/>
              </a:lnSpc>
              <a:spcBef>
                <a:spcPct val="0"/>
              </a:spcBef>
              <a:spcAft>
                <a:spcPct val="0"/>
              </a:spcAft>
            </a:pPr>
            <a:r>
              <a:rPr lang="zh-CN" altLang="en-US" dirty="0">
                <a:solidFill>
                  <a:srgbClr val="000000"/>
                </a:solidFill>
                <a:latin typeface="Arial" charset="0"/>
                <a:ea typeface="宋体" charset="-122"/>
              </a:rPr>
              <a:t>答：读者遗失一卡通请立即到财务处重新办理。</a:t>
            </a:r>
          </a:p>
          <a:p>
            <a:pPr lvl="0" fontAlgn="base">
              <a:lnSpc>
                <a:spcPct val="150000"/>
              </a:lnSpc>
              <a:spcBef>
                <a:spcPct val="0"/>
              </a:spcBef>
              <a:spcAft>
                <a:spcPct val="0"/>
              </a:spcAft>
            </a:pPr>
            <a:r>
              <a:rPr lang="en-US" altLang="zh-CN" b="1" dirty="0">
                <a:solidFill>
                  <a:srgbClr val="000000"/>
                </a:solidFill>
                <a:latin typeface="Arial" charset="0"/>
                <a:ea typeface="宋体" charset="-122"/>
              </a:rPr>
              <a:t>3</a:t>
            </a:r>
            <a:r>
              <a:rPr lang="zh-CN" altLang="en-US" b="1" dirty="0">
                <a:solidFill>
                  <a:srgbClr val="000000"/>
                </a:solidFill>
                <a:latin typeface="Arial" charset="0"/>
                <a:ea typeface="宋体" charset="-122"/>
              </a:rPr>
              <a:t>）密码忘记了怎么办？</a:t>
            </a:r>
            <a:endParaRPr lang="zh-CN" altLang="en-US" dirty="0">
              <a:solidFill>
                <a:srgbClr val="000000"/>
              </a:solidFill>
              <a:latin typeface="Arial" charset="0"/>
              <a:ea typeface="宋体" charset="-122"/>
            </a:endParaRPr>
          </a:p>
          <a:p>
            <a:pPr lvl="0" fontAlgn="base">
              <a:lnSpc>
                <a:spcPct val="150000"/>
              </a:lnSpc>
              <a:spcBef>
                <a:spcPct val="0"/>
              </a:spcBef>
              <a:spcAft>
                <a:spcPct val="0"/>
              </a:spcAft>
            </a:pPr>
            <a:r>
              <a:rPr lang="zh-CN" altLang="en-US" dirty="0">
                <a:solidFill>
                  <a:srgbClr val="000000"/>
                </a:solidFill>
                <a:latin typeface="Arial" charset="0"/>
                <a:ea typeface="宋体" charset="-122"/>
              </a:rPr>
              <a:t>答：读者忘记密码，请到学苑分馆信息技术部修改。</a:t>
            </a:r>
            <a:endParaRPr lang="zh-CN" altLang="en-US" b="1" dirty="0">
              <a:solidFill>
                <a:srgbClr val="000000"/>
              </a:solidFill>
              <a:latin typeface="Arial" charset="0"/>
              <a:ea typeface="宋体" charset="-122"/>
            </a:endParaRPr>
          </a:p>
          <a:p>
            <a:pPr lvl="0" fontAlgn="base">
              <a:lnSpc>
                <a:spcPct val="150000"/>
              </a:lnSpc>
              <a:spcBef>
                <a:spcPct val="0"/>
              </a:spcBef>
              <a:spcAft>
                <a:spcPct val="0"/>
              </a:spcAft>
            </a:pPr>
            <a:r>
              <a:rPr lang="en-US" altLang="zh-CN" b="1" dirty="0">
                <a:solidFill>
                  <a:srgbClr val="000000"/>
                </a:solidFill>
                <a:latin typeface="Arial" charset="0"/>
                <a:ea typeface="宋体" charset="-122"/>
              </a:rPr>
              <a:t>4</a:t>
            </a:r>
            <a:r>
              <a:rPr lang="zh-CN" altLang="en-US" b="1" dirty="0">
                <a:solidFill>
                  <a:srgbClr val="000000"/>
                </a:solidFill>
                <a:latin typeface="Arial" charset="0"/>
                <a:ea typeface="宋体" charset="-122"/>
              </a:rPr>
              <a:t>）允许读者在还一本书的同时又马上将其借出吗？</a:t>
            </a:r>
            <a:endParaRPr lang="zh-CN" altLang="en-US" dirty="0">
              <a:solidFill>
                <a:srgbClr val="000000"/>
              </a:solidFill>
              <a:latin typeface="Arial" charset="0"/>
              <a:ea typeface="宋体" charset="-122"/>
            </a:endParaRPr>
          </a:p>
          <a:p>
            <a:pPr lvl="0" fontAlgn="base">
              <a:lnSpc>
                <a:spcPct val="150000"/>
              </a:lnSpc>
              <a:spcBef>
                <a:spcPct val="0"/>
              </a:spcBef>
              <a:spcAft>
                <a:spcPct val="0"/>
              </a:spcAft>
            </a:pPr>
            <a:r>
              <a:rPr lang="zh-CN" altLang="en-US" dirty="0">
                <a:solidFill>
                  <a:srgbClr val="000000"/>
                </a:solidFill>
                <a:latin typeface="Arial" charset="0"/>
                <a:ea typeface="宋体" charset="-122"/>
              </a:rPr>
              <a:t>答：不允许。为保障全体读者的利益，归还的图书在工作人员重新上架之后方可出借。</a:t>
            </a:r>
            <a:endParaRPr lang="zh-CN" altLang="en-US" b="1" dirty="0">
              <a:solidFill>
                <a:srgbClr val="000000"/>
              </a:solidFill>
              <a:latin typeface="Arial" charset="0"/>
              <a:ea typeface="宋体" charset="-122"/>
            </a:endParaRPr>
          </a:p>
          <a:p>
            <a:pPr lvl="0" fontAlgn="base">
              <a:lnSpc>
                <a:spcPct val="150000"/>
              </a:lnSpc>
              <a:spcBef>
                <a:spcPct val="0"/>
              </a:spcBef>
              <a:spcAft>
                <a:spcPct val="0"/>
              </a:spcAft>
            </a:pPr>
            <a:r>
              <a:rPr lang="en-US" altLang="zh-CN" b="1" dirty="0">
                <a:solidFill>
                  <a:srgbClr val="000000"/>
                </a:solidFill>
                <a:latin typeface="Arial" charset="0"/>
                <a:ea typeface="宋体" charset="-122"/>
              </a:rPr>
              <a:t>5</a:t>
            </a:r>
            <a:r>
              <a:rPr lang="zh-CN" altLang="en-US" b="1" dirty="0">
                <a:solidFill>
                  <a:srgbClr val="000000"/>
                </a:solidFill>
                <a:latin typeface="Arial" charset="0"/>
                <a:ea typeface="宋体" charset="-122"/>
              </a:rPr>
              <a:t>）怎样知道个人借书情况和还书期限？</a:t>
            </a:r>
            <a:endParaRPr lang="zh-CN" altLang="en-US" dirty="0">
              <a:solidFill>
                <a:srgbClr val="000000"/>
              </a:solidFill>
              <a:latin typeface="Arial" charset="0"/>
              <a:ea typeface="宋体" charset="-122"/>
            </a:endParaRPr>
          </a:p>
          <a:p>
            <a:pPr lvl="0" fontAlgn="base">
              <a:lnSpc>
                <a:spcPct val="150000"/>
              </a:lnSpc>
              <a:spcBef>
                <a:spcPct val="0"/>
              </a:spcBef>
              <a:spcAft>
                <a:spcPct val="0"/>
              </a:spcAft>
            </a:pPr>
            <a:r>
              <a:rPr lang="zh-CN" altLang="en-US" dirty="0">
                <a:solidFill>
                  <a:srgbClr val="000000"/>
                </a:solidFill>
                <a:latin typeface="Arial" charset="0"/>
                <a:ea typeface="宋体" charset="-122"/>
              </a:rPr>
              <a:t>答：进入图书馆主页，通过统一检索平台“我的图书馆”或“我的借阅”查看。</a:t>
            </a:r>
            <a:endParaRPr lang="zh-CN" altLang="en-US" b="1" dirty="0">
              <a:solidFill>
                <a:srgbClr val="000000"/>
              </a:solidFill>
              <a:latin typeface="Arial" charset="0"/>
              <a:ea typeface="宋体" charset="-122"/>
            </a:endParaRPr>
          </a:p>
          <a:p>
            <a:pPr lvl="0" fontAlgn="base">
              <a:lnSpc>
                <a:spcPct val="150000"/>
              </a:lnSpc>
              <a:spcBef>
                <a:spcPct val="0"/>
              </a:spcBef>
              <a:spcAft>
                <a:spcPct val="0"/>
              </a:spcAft>
            </a:pPr>
            <a:r>
              <a:rPr lang="en-US" altLang="zh-CN" b="1" dirty="0">
                <a:solidFill>
                  <a:srgbClr val="000000"/>
                </a:solidFill>
                <a:latin typeface="Arial" charset="0"/>
                <a:ea typeface="宋体" charset="-122"/>
              </a:rPr>
              <a:t>6</a:t>
            </a:r>
            <a:r>
              <a:rPr lang="zh-CN" altLang="en-US" b="1" dirty="0">
                <a:solidFill>
                  <a:srgbClr val="000000"/>
                </a:solidFill>
                <a:latin typeface="Arial" charset="0"/>
                <a:ea typeface="宋体" charset="-122"/>
              </a:rPr>
              <a:t>）可以使用别人的借书证借书吗？</a:t>
            </a:r>
            <a:endParaRPr lang="zh-CN" altLang="en-US" dirty="0">
              <a:solidFill>
                <a:srgbClr val="000000"/>
              </a:solidFill>
              <a:latin typeface="Arial" charset="0"/>
              <a:ea typeface="宋体" charset="-122"/>
            </a:endParaRPr>
          </a:p>
          <a:p>
            <a:pPr lvl="0" fontAlgn="base">
              <a:lnSpc>
                <a:spcPct val="150000"/>
              </a:lnSpc>
              <a:spcBef>
                <a:spcPct val="0"/>
              </a:spcBef>
              <a:spcAft>
                <a:spcPct val="0"/>
              </a:spcAft>
            </a:pPr>
            <a:r>
              <a:rPr lang="zh-CN" altLang="en-US" dirty="0">
                <a:solidFill>
                  <a:srgbClr val="000000"/>
                </a:solidFill>
                <a:latin typeface="Arial" charset="0"/>
                <a:ea typeface="宋体" charset="-122"/>
              </a:rPr>
              <a:t>答：借书证只限本人使用</a:t>
            </a:r>
            <a:r>
              <a:rPr lang="en-US" altLang="zh-CN" dirty="0">
                <a:solidFill>
                  <a:srgbClr val="000000"/>
                </a:solidFill>
                <a:latin typeface="Arial" charset="0"/>
                <a:ea typeface="宋体" charset="-122"/>
              </a:rPr>
              <a:t>, </a:t>
            </a:r>
            <a:r>
              <a:rPr lang="zh-CN" altLang="en-US" dirty="0">
                <a:solidFill>
                  <a:srgbClr val="000000"/>
                </a:solidFill>
                <a:latin typeface="Arial" charset="0"/>
                <a:ea typeface="宋体" charset="-122"/>
              </a:rPr>
              <a:t>不得转借他人。违者作如下处理：</a:t>
            </a:r>
          </a:p>
          <a:p>
            <a:pPr lvl="0" fontAlgn="base">
              <a:lnSpc>
                <a:spcPct val="150000"/>
              </a:lnSpc>
              <a:spcBef>
                <a:spcPct val="0"/>
              </a:spcBef>
              <a:spcAft>
                <a:spcPct val="0"/>
              </a:spcAft>
            </a:pPr>
            <a:r>
              <a:rPr lang="en-US" altLang="zh-CN" dirty="0">
                <a:solidFill>
                  <a:srgbClr val="000000"/>
                </a:solidFill>
                <a:latin typeface="Arial" charset="0"/>
                <a:ea typeface="宋体" charset="-122"/>
              </a:rPr>
              <a:t>a.</a:t>
            </a:r>
            <a:r>
              <a:rPr lang="zh-CN" altLang="en-US" dirty="0">
                <a:solidFill>
                  <a:srgbClr val="000000"/>
                </a:solidFill>
                <a:latin typeface="Arial" charset="0"/>
                <a:ea typeface="宋体" charset="-122"/>
              </a:rPr>
              <a:t>凡持他人一卡通借书者，持卡者和借卡者各暂停借书一个月。</a:t>
            </a:r>
          </a:p>
          <a:p>
            <a:pPr lvl="0" fontAlgn="base">
              <a:lnSpc>
                <a:spcPct val="150000"/>
              </a:lnSpc>
              <a:spcBef>
                <a:spcPct val="0"/>
              </a:spcBef>
              <a:spcAft>
                <a:spcPct val="0"/>
              </a:spcAft>
            </a:pPr>
            <a:r>
              <a:rPr lang="en-US" altLang="zh-CN" dirty="0">
                <a:solidFill>
                  <a:srgbClr val="000000"/>
                </a:solidFill>
                <a:latin typeface="Arial" charset="0"/>
                <a:ea typeface="宋体" charset="-122"/>
              </a:rPr>
              <a:t>b.</a:t>
            </a:r>
            <a:r>
              <a:rPr lang="zh-CN" altLang="en-US" dirty="0">
                <a:solidFill>
                  <a:srgbClr val="000000"/>
                </a:solidFill>
                <a:latin typeface="Arial" charset="0"/>
                <a:ea typeface="宋体" charset="-122"/>
              </a:rPr>
              <a:t>凡拾到他人一卡通借书，作偷书论处，并视情节轻重予以治安处罚。</a:t>
            </a:r>
            <a:endParaRPr lang="en-US" altLang="zh-CN" dirty="0">
              <a:solidFill>
                <a:srgbClr val="000000"/>
              </a:solidFill>
              <a:latin typeface="Arial" charset="0"/>
              <a:ea typeface="宋体" charset="-122"/>
            </a:endParaRPr>
          </a:p>
        </p:txBody>
      </p:sp>
    </p:spTree>
    <p:extLst>
      <p:ext uri="{BB962C8B-B14F-4D97-AF65-F5344CB8AC3E}">
        <p14:creationId xmlns:p14="http://schemas.microsoft.com/office/powerpoint/2010/main" val="1032731175"/>
      </p:ext>
    </p:extLst>
  </p:cSld>
  <p:clrMapOvr>
    <a:masterClrMapping/>
  </p:clrMapOvr>
  <p:transition spd="slow" advTm="500">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1822" y="310448"/>
            <a:ext cx="10837334" cy="456535"/>
          </a:xfrm>
          <a:prstGeom prst="rect">
            <a:avLst/>
          </a:prstGeom>
        </p:spPr>
        <p:txBody>
          <a:bodyPr wrap="square">
            <a:spAutoFit/>
          </a:bodyPr>
          <a:lstStyle/>
          <a:p>
            <a:pPr fontAlgn="base">
              <a:lnSpc>
                <a:spcPct val="150000"/>
              </a:lnSpc>
              <a:spcBef>
                <a:spcPct val="0"/>
              </a:spcBef>
              <a:spcAft>
                <a:spcPct val="0"/>
              </a:spcAft>
            </a:pPr>
            <a:endParaRPr lang="en-US" altLang="zh-CN" dirty="0">
              <a:solidFill>
                <a:srgbClr val="000000"/>
              </a:solidFill>
              <a:latin typeface="Arial" charset="0"/>
              <a:ea typeface="宋体" charset="-122"/>
            </a:endParaRPr>
          </a:p>
        </p:txBody>
      </p:sp>
      <p:sp>
        <p:nvSpPr>
          <p:cNvPr id="2" name="矩形 1"/>
          <p:cNvSpPr/>
          <p:nvPr/>
        </p:nvSpPr>
        <p:spPr>
          <a:xfrm>
            <a:off x="474133" y="612845"/>
            <a:ext cx="11390489" cy="5355312"/>
          </a:xfrm>
          <a:prstGeom prst="rect">
            <a:avLst/>
          </a:prstGeom>
        </p:spPr>
        <p:txBody>
          <a:bodyPr wrap="square">
            <a:spAutoFit/>
          </a:bodyPr>
          <a:lstStyle/>
          <a:p>
            <a:pPr fontAlgn="base">
              <a:lnSpc>
                <a:spcPct val="150000"/>
              </a:lnSpc>
              <a:spcBef>
                <a:spcPct val="0"/>
              </a:spcBef>
              <a:spcAft>
                <a:spcPct val="0"/>
              </a:spcAft>
            </a:pPr>
            <a:r>
              <a:rPr lang="en-US" altLang="zh-CN" b="1" dirty="0">
                <a:solidFill>
                  <a:srgbClr val="000000"/>
                </a:solidFill>
                <a:latin typeface="Arial" charset="0"/>
                <a:ea typeface="宋体" charset="-122"/>
              </a:rPr>
              <a:t>8</a:t>
            </a:r>
            <a:r>
              <a:rPr lang="zh-CN" altLang="en-US" b="1" dirty="0">
                <a:solidFill>
                  <a:srgbClr val="000000"/>
                </a:solidFill>
                <a:latin typeface="Arial" charset="0"/>
                <a:ea typeface="宋体" charset="-122"/>
              </a:rPr>
              <a:t>）发现借书记录与实际情况不符，怎么办？</a:t>
            </a:r>
          </a:p>
          <a:p>
            <a:pPr fontAlgn="base">
              <a:lnSpc>
                <a:spcPct val="150000"/>
              </a:lnSpc>
              <a:spcBef>
                <a:spcPct val="0"/>
              </a:spcBef>
              <a:spcAft>
                <a:spcPct val="0"/>
              </a:spcAft>
            </a:pPr>
            <a:r>
              <a:rPr lang="zh-CN" altLang="en-US" dirty="0">
                <a:solidFill>
                  <a:srgbClr val="000000"/>
                </a:solidFill>
                <a:latin typeface="Arial" charset="0"/>
                <a:ea typeface="宋体" charset="-122"/>
              </a:rPr>
              <a:t>答：请到图书馆一楼大厅借还处查证。</a:t>
            </a:r>
          </a:p>
          <a:p>
            <a:pPr fontAlgn="base">
              <a:lnSpc>
                <a:spcPct val="150000"/>
              </a:lnSpc>
              <a:spcBef>
                <a:spcPct val="0"/>
              </a:spcBef>
              <a:spcAft>
                <a:spcPct val="0"/>
              </a:spcAft>
            </a:pPr>
            <a:r>
              <a:rPr lang="en-US" altLang="zh-CN" b="1" dirty="0">
                <a:solidFill>
                  <a:srgbClr val="000000"/>
                </a:solidFill>
                <a:latin typeface="Arial" charset="0"/>
                <a:ea typeface="宋体" charset="-122"/>
              </a:rPr>
              <a:t>9</a:t>
            </a:r>
            <a:r>
              <a:rPr lang="zh-CN" altLang="en-US" b="1" dirty="0">
                <a:solidFill>
                  <a:srgbClr val="000000"/>
                </a:solidFill>
                <a:latin typeface="Arial" charset="0"/>
                <a:ea typeface="宋体" charset="-122"/>
              </a:rPr>
              <a:t>）持有超期图书能否继续借书？</a:t>
            </a:r>
          </a:p>
          <a:p>
            <a:pPr fontAlgn="base">
              <a:lnSpc>
                <a:spcPct val="150000"/>
              </a:lnSpc>
              <a:spcBef>
                <a:spcPct val="0"/>
              </a:spcBef>
              <a:spcAft>
                <a:spcPct val="0"/>
              </a:spcAft>
            </a:pPr>
            <a:r>
              <a:rPr lang="zh-CN" altLang="en-US" dirty="0">
                <a:solidFill>
                  <a:srgbClr val="000000"/>
                </a:solidFill>
                <a:latin typeface="Arial" charset="0"/>
                <a:ea typeface="宋体" charset="-122"/>
              </a:rPr>
              <a:t>答：持有超期图书不能办理借书及续借手续，必须归还超期图书。</a:t>
            </a:r>
          </a:p>
          <a:p>
            <a:pPr fontAlgn="base">
              <a:lnSpc>
                <a:spcPct val="150000"/>
              </a:lnSpc>
              <a:spcBef>
                <a:spcPct val="0"/>
              </a:spcBef>
              <a:spcAft>
                <a:spcPct val="0"/>
              </a:spcAft>
            </a:pPr>
            <a:r>
              <a:rPr lang="en-US" altLang="zh-CN" b="1" dirty="0">
                <a:solidFill>
                  <a:srgbClr val="000000"/>
                </a:solidFill>
                <a:latin typeface="Arial" charset="0"/>
                <a:ea typeface="宋体" charset="-122"/>
              </a:rPr>
              <a:t>10</a:t>
            </a:r>
            <a:r>
              <a:rPr lang="zh-CN" altLang="en-US" b="1" dirty="0">
                <a:solidFill>
                  <a:srgbClr val="000000"/>
                </a:solidFill>
                <a:latin typeface="Arial" charset="0"/>
                <a:ea typeface="宋体" charset="-122"/>
              </a:rPr>
              <a:t>）读者借书时应注意什么？</a:t>
            </a:r>
          </a:p>
          <a:p>
            <a:pPr fontAlgn="base">
              <a:lnSpc>
                <a:spcPct val="150000"/>
              </a:lnSpc>
              <a:spcBef>
                <a:spcPct val="0"/>
              </a:spcBef>
              <a:spcAft>
                <a:spcPct val="0"/>
              </a:spcAft>
            </a:pPr>
            <a:r>
              <a:rPr lang="zh-CN" altLang="en-US" dirty="0">
                <a:solidFill>
                  <a:srgbClr val="000000"/>
                </a:solidFill>
                <a:latin typeface="Arial" charset="0"/>
                <a:ea typeface="宋体" charset="-122"/>
              </a:rPr>
              <a:t>答：</a:t>
            </a:r>
            <a:r>
              <a:rPr lang="en-US" altLang="zh-CN" dirty="0">
                <a:solidFill>
                  <a:srgbClr val="000000"/>
                </a:solidFill>
                <a:latin typeface="Arial" charset="0"/>
                <a:ea typeface="宋体" charset="-122"/>
              </a:rPr>
              <a:t>a.</a:t>
            </a:r>
            <a:r>
              <a:rPr lang="zh-CN" altLang="en-US" dirty="0">
                <a:solidFill>
                  <a:srgbClr val="000000"/>
                </a:solidFill>
                <a:latin typeface="Arial" charset="0"/>
                <a:ea typeface="宋体" charset="-122"/>
              </a:rPr>
              <a:t>读者要爱护书刊资料，不得圈点、划道、涂抹、污损、裁割、撕毁或遗失，否则予以罚款或赔偿。</a:t>
            </a:r>
          </a:p>
          <a:p>
            <a:pPr fontAlgn="base">
              <a:lnSpc>
                <a:spcPct val="150000"/>
              </a:lnSpc>
              <a:spcBef>
                <a:spcPct val="0"/>
              </a:spcBef>
              <a:spcAft>
                <a:spcPct val="0"/>
              </a:spcAft>
            </a:pPr>
            <a:r>
              <a:rPr lang="en-US" altLang="zh-CN" dirty="0">
                <a:solidFill>
                  <a:srgbClr val="000000"/>
                </a:solidFill>
                <a:latin typeface="Arial" charset="0"/>
                <a:ea typeface="宋体" charset="-122"/>
              </a:rPr>
              <a:t>b.</a:t>
            </a:r>
            <a:r>
              <a:rPr lang="zh-CN" altLang="en-US" dirty="0">
                <a:solidFill>
                  <a:srgbClr val="000000"/>
                </a:solidFill>
                <a:latin typeface="Arial" charset="0"/>
                <a:ea typeface="宋体" charset="-122"/>
              </a:rPr>
              <a:t>借出的书刊要仔细检查，如有破损、缺页、圈点、涂划，应当声明，在借出前在流通部加盖“已处理”印记，以免还书时追究个人责任。</a:t>
            </a:r>
            <a:endParaRPr lang="en-US" altLang="zh-CN" dirty="0">
              <a:solidFill>
                <a:srgbClr val="000000"/>
              </a:solidFill>
              <a:latin typeface="Arial" charset="0"/>
              <a:ea typeface="宋体" charset="-122"/>
            </a:endParaRPr>
          </a:p>
          <a:p>
            <a:pPr fontAlgn="base">
              <a:lnSpc>
                <a:spcPct val="150000"/>
              </a:lnSpc>
              <a:spcBef>
                <a:spcPct val="0"/>
              </a:spcBef>
              <a:spcAft>
                <a:spcPct val="0"/>
              </a:spcAft>
            </a:pPr>
            <a:r>
              <a:rPr lang="en-US" altLang="zh-CN" b="1" dirty="0">
                <a:solidFill>
                  <a:srgbClr val="000000"/>
                </a:solidFill>
                <a:latin typeface="Arial" charset="0"/>
                <a:ea typeface="宋体" charset="-122"/>
              </a:rPr>
              <a:t>12</a:t>
            </a:r>
            <a:r>
              <a:rPr lang="zh-CN" altLang="en-US" b="1" dirty="0">
                <a:solidFill>
                  <a:srgbClr val="000000"/>
                </a:solidFill>
                <a:latin typeface="Arial" charset="0"/>
                <a:ea typeface="宋体" charset="-122"/>
              </a:rPr>
              <a:t>）图书馆的期刊可以外借吗？</a:t>
            </a:r>
          </a:p>
          <a:p>
            <a:pPr fontAlgn="base">
              <a:lnSpc>
                <a:spcPct val="150000"/>
              </a:lnSpc>
              <a:spcBef>
                <a:spcPct val="0"/>
              </a:spcBef>
              <a:spcAft>
                <a:spcPct val="0"/>
              </a:spcAft>
            </a:pPr>
            <a:r>
              <a:rPr lang="zh-CN" altLang="en-US" dirty="0">
                <a:solidFill>
                  <a:srgbClr val="000000"/>
                </a:solidFill>
                <a:latin typeface="Arial" charset="0"/>
                <a:ea typeface="宋体" charset="-122"/>
              </a:rPr>
              <a:t>答：期刊连续性强，如损坏、丢失等不易补充，因此不予外借，只能阅览、复印。</a:t>
            </a:r>
          </a:p>
          <a:p>
            <a:pPr fontAlgn="base">
              <a:lnSpc>
                <a:spcPct val="150000"/>
              </a:lnSpc>
              <a:spcBef>
                <a:spcPct val="0"/>
              </a:spcBef>
              <a:spcAft>
                <a:spcPct val="0"/>
              </a:spcAft>
            </a:pPr>
            <a:r>
              <a:rPr lang="en-US" altLang="zh-CN" b="1" dirty="0">
                <a:solidFill>
                  <a:srgbClr val="000000"/>
                </a:solidFill>
                <a:latin typeface="Arial" charset="0"/>
                <a:ea typeface="宋体" charset="-122"/>
              </a:rPr>
              <a:t>13</a:t>
            </a:r>
            <a:r>
              <a:rPr lang="zh-CN" altLang="en-US" b="1" dirty="0">
                <a:solidFill>
                  <a:srgbClr val="000000"/>
                </a:solidFill>
                <a:latin typeface="Arial" charset="0"/>
                <a:ea typeface="宋体" charset="-122"/>
              </a:rPr>
              <a:t>）如何向图书馆推荐购买新书和增订期刊？</a:t>
            </a:r>
          </a:p>
          <a:p>
            <a:pPr fontAlgn="base">
              <a:lnSpc>
                <a:spcPct val="150000"/>
              </a:lnSpc>
              <a:spcBef>
                <a:spcPct val="0"/>
              </a:spcBef>
              <a:spcAft>
                <a:spcPct val="0"/>
              </a:spcAft>
            </a:pPr>
            <a:r>
              <a:rPr lang="zh-CN" altLang="en-US" dirty="0">
                <a:solidFill>
                  <a:srgbClr val="000000"/>
                </a:solidFill>
                <a:latin typeface="Arial" charset="0"/>
                <a:ea typeface="宋体" charset="-122"/>
              </a:rPr>
              <a:t>答：通过学校官网进入“办事大厅”，服务部门选择“图书馆”，点击“文献信息资源荐购申请”。</a:t>
            </a:r>
          </a:p>
          <a:p>
            <a:endParaRPr lang="zh-CN" altLang="en-US" dirty="0"/>
          </a:p>
        </p:txBody>
      </p:sp>
    </p:spTree>
    <p:extLst>
      <p:ext uri="{BB962C8B-B14F-4D97-AF65-F5344CB8AC3E}">
        <p14:creationId xmlns:p14="http://schemas.microsoft.com/office/powerpoint/2010/main" val="3799965418"/>
      </p:ext>
    </p:extLst>
  </p:cSld>
  <p:clrMapOvr>
    <a:masterClrMapping/>
  </p:clrMapOvr>
  <p:transition spd="slow" advTm="500">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908676" y="1402082"/>
            <a:ext cx="5347971" cy="3539430"/>
          </a:xfrm>
          <a:prstGeom prst="rect">
            <a:avLst/>
          </a:prstGeom>
          <a:noFill/>
        </p:spPr>
        <p:txBody>
          <a:bodyPr wrap="square" rtlCol="0">
            <a:spAutoFit/>
          </a:bodyPr>
          <a:lstStyle/>
          <a:p>
            <a:pPr algn="l">
              <a:spcBef>
                <a:spcPct val="50000"/>
              </a:spcBef>
            </a:pPr>
            <a:r>
              <a:rPr lang="zh-CN" altLang="en-US" sz="2800" dirty="0">
                <a:solidFill>
                  <a:schemeClr val="accent1"/>
                </a:solidFill>
                <a:latin typeface="微软雅黑" panose="020B0503020204020204" charset="-122"/>
                <a:ea typeface="微软雅黑" panose="020B0503020204020204" charset="-122"/>
                <a:cs typeface="微软雅黑" panose="020B0503020204020204" charset="-122"/>
                <a:sym typeface="+mn-ea"/>
              </a:rPr>
              <a:t>希望以后经常能在这里</a:t>
            </a:r>
          </a:p>
          <a:p>
            <a:pPr algn="l">
              <a:spcBef>
                <a:spcPct val="50000"/>
              </a:spcBef>
            </a:pPr>
            <a:r>
              <a:rPr lang="zh-CN" altLang="en-US" sz="2800" dirty="0">
                <a:solidFill>
                  <a:schemeClr val="accent1"/>
                </a:solidFill>
                <a:latin typeface="微软雅黑" panose="020B0503020204020204" charset="-122"/>
                <a:ea typeface="微软雅黑" panose="020B0503020204020204" charset="-122"/>
                <a:cs typeface="微软雅黑" panose="020B0503020204020204" charset="-122"/>
                <a:sym typeface="+mn-ea"/>
              </a:rPr>
              <a:t>看到你专注研习的身影</a:t>
            </a:r>
          </a:p>
          <a:p>
            <a:pPr algn="l">
              <a:spcBef>
                <a:spcPct val="50000"/>
              </a:spcBef>
            </a:pPr>
            <a:r>
              <a:rPr lang="en-US" altLang="zh-CN" sz="2800" dirty="0">
                <a:solidFill>
                  <a:schemeClr val="accent1"/>
                </a:solidFill>
                <a:latin typeface="微软雅黑" panose="020B0503020204020204" charset="-122"/>
                <a:ea typeface="微软雅黑" panose="020B0503020204020204" charset="-122"/>
                <a:cs typeface="微软雅黑" panose="020B0503020204020204" charset="-122"/>
                <a:sym typeface="+mn-ea"/>
              </a:rPr>
              <a:t>…   </a:t>
            </a:r>
          </a:p>
          <a:p>
            <a:pPr algn="l" fontAlgn="auto">
              <a:lnSpc>
                <a:spcPct val="150000"/>
              </a:lnSpc>
              <a:spcBef>
                <a:spcPts val="0"/>
              </a:spcBef>
            </a:pPr>
            <a:r>
              <a:rPr lang="zh-CN" altLang="en-US" sz="2800" dirty="0">
                <a:solidFill>
                  <a:schemeClr val="accent1"/>
                </a:solidFill>
                <a:latin typeface="微软雅黑" panose="020B0503020204020204" charset="-122"/>
                <a:ea typeface="微软雅黑" panose="020B0503020204020204" charset="-122"/>
                <a:cs typeface="微软雅黑" panose="020B0503020204020204" charset="-122"/>
                <a:sym typeface="+mn-ea"/>
              </a:rPr>
              <a:t>希望各位同学经常走进图书馆，不断进取，学习强国，强国有我！</a:t>
            </a:r>
            <a:endParaRPr lang="en-US" altLang="zh-CN" sz="2800" dirty="0">
              <a:solidFill>
                <a:schemeClr val="accent1"/>
              </a:solidFill>
              <a:latin typeface="微软雅黑" panose="020B0503020204020204" charset="-122"/>
              <a:ea typeface="微软雅黑" panose="020B0503020204020204" charset="-122"/>
              <a:cs typeface="微软雅黑" panose="020B0503020204020204" charset="-122"/>
            </a:endParaRPr>
          </a:p>
          <a:p>
            <a:endParaRPr lang="en-US" altLang="zh-CN" sz="2800" dirty="0">
              <a:solidFill>
                <a:schemeClr val="accent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098" y="1939290"/>
            <a:ext cx="3527425" cy="2463800"/>
          </a:xfrm>
          <a:prstGeom prst="rect">
            <a:avLst/>
          </a:prstGeom>
        </p:spPr>
      </p:pic>
    </p:spTree>
  </p:cSld>
  <p:clrMapOvr>
    <a:masterClrMapping/>
  </p:clrMapOvr>
  <p:transition spd="slow" advTm="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E2E0D3">
                  <a:alpha val="100000"/>
                </a:srgbClr>
              </a:clrFrom>
              <a:clrTo>
                <a:srgbClr val="E2E0D3">
                  <a:alpha val="100000"/>
                  <a:alpha val="0"/>
                </a:srgbClr>
              </a:clrTo>
            </a:clrChange>
          </a:blip>
          <a:stretch>
            <a:fillRect/>
          </a:stretch>
        </p:blipFill>
        <p:spPr>
          <a:xfrm>
            <a:off x="2842895" y="2377440"/>
            <a:ext cx="6428740" cy="3826510"/>
          </a:xfrm>
          <a:prstGeom prst="rect">
            <a:avLst/>
          </a:prstGeom>
        </p:spPr>
      </p:pic>
      <p:sp>
        <p:nvSpPr>
          <p:cNvPr id="5" name="文本框 4"/>
          <p:cNvSpPr txBox="1"/>
          <p:nvPr/>
        </p:nvSpPr>
        <p:spPr>
          <a:xfrm>
            <a:off x="1409068" y="1337311"/>
            <a:ext cx="9385903" cy="707886"/>
          </a:xfrm>
          <a:prstGeom prst="rect">
            <a:avLst/>
          </a:prstGeom>
          <a:noFill/>
        </p:spPr>
        <p:txBody>
          <a:bodyPr wrap="none" rtlCol="0">
            <a:spAutoFit/>
          </a:bodyPr>
          <a:lstStyle/>
          <a:p>
            <a:r>
              <a:rPr lang="zh-CN" altLang="en-US" sz="4000" b="1">
                <a:solidFill>
                  <a:srgbClr val="ED7D31"/>
                </a:solidFill>
                <a:latin typeface="微软雅黑" panose="020B0503020204020204" charset="-122"/>
                <a:ea typeface="微软雅黑" panose="020B0503020204020204" charset="-122"/>
                <a:cs typeface="微软雅黑" panose="020B0503020204020204" charset="-122"/>
              </a:rPr>
              <a:t>嘿嘿，同学，该醒醒了，</a:t>
            </a:r>
            <a:r>
              <a:rPr lang="en-US" altLang="zh-CN" sz="4000" b="1">
                <a:solidFill>
                  <a:srgbClr val="ED7D31"/>
                </a:solidFill>
                <a:latin typeface="微软雅黑" panose="020B0503020204020204" charset="-122"/>
                <a:ea typeface="微软雅黑" panose="020B0503020204020204" charset="-122"/>
                <a:cs typeface="微软雅黑" panose="020B0503020204020204" charset="-122"/>
              </a:rPr>
              <a:t>PPT</a:t>
            </a:r>
            <a:r>
              <a:rPr lang="zh-CN" altLang="en-US" sz="4000" b="1">
                <a:solidFill>
                  <a:srgbClr val="ED7D31"/>
                </a:solidFill>
                <a:latin typeface="微软雅黑" panose="020B0503020204020204" charset="-122"/>
                <a:ea typeface="微软雅黑" panose="020B0503020204020204" charset="-122"/>
                <a:cs typeface="微软雅黑" panose="020B0503020204020204" charset="-122"/>
              </a:rPr>
              <a:t>讲解结束了</a:t>
            </a:r>
          </a:p>
        </p:txBody>
      </p:sp>
    </p:spTree>
  </p:cSld>
  <p:clrMapOvr>
    <a:masterClrMapping/>
  </p:clrMapOvr>
  <p:transition spd="slow" advTm="5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文本框 80"/>
          <p:cNvSpPr txBox="1"/>
          <p:nvPr/>
        </p:nvSpPr>
        <p:spPr>
          <a:xfrm>
            <a:off x="3895356" y="682259"/>
            <a:ext cx="4099541" cy="645160"/>
          </a:xfrm>
          <a:prstGeom prst="rect">
            <a:avLst/>
          </a:prstGeom>
          <a:noFill/>
        </p:spPr>
        <p:txBody>
          <a:bodyPr wrap="square" rtlCol="0">
            <a:spAutoFit/>
          </a:bodyPr>
          <a:lstStyle/>
          <a:p>
            <a:pPr algn="dist"/>
            <a:r>
              <a:rPr lang="zh-CN" altLang="en-US" sz="3600" dirty="0">
                <a:latin typeface="方正毡笔黑简体" panose="03000509000000000000" charset="-122"/>
                <a:ea typeface="方正毡笔黑简体" panose="03000509000000000000" charset="-122"/>
              </a:rPr>
              <a:t>一、本馆概况</a:t>
            </a:r>
          </a:p>
        </p:txBody>
      </p:sp>
      <p:sp>
        <p:nvSpPr>
          <p:cNvPr id="82" name="文本框 81"/>
          <p:cNvSpPr txBox="1"/>
          <p:nvPr/>
        </p:nvSpPr>
        <p:spPr>
          <a:xfrm>
            <a:off x="3826132" y="1703173"/>
            <a:ext cx="4111437" cy="645160"/>
          </a:xfrm>
          <a:prstGeom prst="rect">
            <a:avLst/>
          </a:prstGeom>
          <a:noFill/>
        </p:spPr>
        <p:txBody>
          <a:bodyPr wrap="square" rtlCol="0">
            <a:spAutoFit/>
          </a:bodyPr>
          <a:lstStyle/>
          <a:p>
            <a:pPr algn="dist"/>
            <a:r>
              <a:rPr lang="zh-CN" altLang="en-US" sz="3600" dirty="0">
                <a:latin typeface="方正毡笔黑简体" panose="03000509000000000000" charset="-122"/>
                <a:ea typeface="方正毡笔黑简体" panose="03000509000000000000" charset="-122"/>
              </a:rPr>
              <a:t>二、书刊借阅</a:t>
            </a:r>
          </a:p>
        </p:txBody>
      </p:sp>
      <p:sp>
        <p:nvSpPr>
          <p:cNvPr id="83" name="文本框 82"/>
          <p:cNvSpPr txBox="1"/>
          <p:nvPr/>
        </p:nvSpPr>
        <p:spPr>
          <a:xfrm>
            <a:off x="3861943" y="2544459"/>
            <a:ext cx="4099541" cy="646331"/>
          </a:xfrm>
          <a:prstGeom prst="rect">
            <a:avLst/>
          </a:prstGeom>
          <a:noFill/>
        </p:spPr>
        <p:txBody>
          <a:bodyPr wrap="square" rtlCol="0">
            <a:spAutoFit/>
          </a:bodyPr>
          <a:lstStyle/>
          <a:p>
            <a:pPr algn="l">
              <a:buClrTx/>
              <a:buSzTx/>
              <a:buFontTx/>
            </a:pPr>
            <a:r>
              <a:rPr lang="zh-CN" altLang="en-US" sz="3600" dirty="0">
                <a:latin typeface="方正毡笔黑简体" panose="03000509000000000000" charset="-122"/>
                <a:ea typeface="方正毡笔黑简体" panose="03000509000000000000" charset="-122"/>
              </a:rPr>
              <a:t>三 、 资  源  篇   </a:t>
            </a:r>
          </a:p>
        </p:txBody>
      </p:sp>
      <p:sp>
        <p:nvSpPr>
          <p:cNvPr id="84" name="文本框 83"/>
          <p:cNvSpPr txBox="1"/>
          <p:nvPr/>
        </p:nvSpPr>
        <p:spPr>
          <a:xfrm>
            <a:off x="3839209" y="3418208"/>
            <a:ext cx="4098291" cy="646331"/>
          </a:xfrm>
          <a:prstGeom prst="rect">
            <a:avLst/>
          </a:prstGeom>
          <a:noFill/>
        </p:spPr>
        <p:txBody>
          <a:bodyPr wrap="square" rtlCol="0">
            <a:spAutoFit/>
          </a:bodyPr>
          <a:lstStyle/>
          <a:p>
            <a:pPr algn="dist">
              <a:buClrTx/>
              <a:buSzTx/>
              <a:buFontTx/>
            </a:pPr>
            <a:r>
              <a:rPr lang="zh-CN" altLang="en-US" sz="3600" dirty="0">
                <a:latin typeface="方正毡笔黑简体" panose="03000509000000000000" charset="-122"/>
                <a:ea typeface="方正毡笔黑简体" panose="03000509000000000000" charset="-122"/>
              </a:rPr>
              <a:t>四、数字资源使用</a:t>
            </a:r>
          </a:p>
        </p:txBody>
      </p:sp>
      <p:sp>
        <p:nvSpPr>
          <p:cNvPr id="85" name="Freeform 5"/>
          <p:cNvSpPr/>
          <p:nvPr/>
        </p:nvSpPr>
        <p:spPr bwMode="auto">
          <a:xfrm>
            <a:off x="3875664" y="1327176"/>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6" name="Freeform 5"/>
          <p:cNvSpPr/>
          <p:nvPr/>
        </p:nvSpPr>
        <p:spPr bwMode="auto">
          <a:xfrm>
            <a:off x="3895359" y="2251520"/>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7" name="Freeform 5"/>
          <p:cNvSpPr/>
          <p:nvPr/>
        </p:nvSpPr>
        <p:spPr bwMode="auto">
          <a:xfrm>
            <a:off x="3895356" y="3189596"/>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8" name="Freeform 5"/>
          <p:cNvSpPr/>
          <p:nvPr/>
        </p:nvSpPr>
        <p:spPr bwMode="auto">
          <a:xfrm>
            <a:off x="3839084" y="4063190"/>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91" name="组合 90"/>
          <p:cNvGrpSpPr/>
          <p:nvPr/>
        </p:nvGrpSpPr>
        <p:grpSpPr>
          <a:xfrm>
            <a:off x="1527596" y="2251646"/>
            <a:ext cx="1386141" cy="2272793"/>
            <a:chOff x="3186355" y="3415833"/>
            <a:chExt cx="1322199" cy="1739005"/>
          </a:xfrm>
        </p:grpSpPr>
        <p:sp>
          <p:nvSpPr>
            <p:cNvPr id="89" name="椭圆 31"/>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0" name="文本框 89"/>
            <p:cNvSpPr txBox="1"/>
            <p:nvPr/>
          </p:nvSpPr>
          <p:spPr>
            <a:xfrm>
              <a:off x="3186355" y="3489811"/>
              <a:ext cx="1233032" cy="1665027"/>
            </a:xfrm>
            <a:prstGeom prst="rect">
              <a:avLst/>
            </a:prstGeom>
            <a:noFill/>
          </p:spPr>
          <p:txBody>
            <a:bodyPr vert="eaVert" wrap="square" rtlCol="0">
              <a:spAutoFit/>
            </a:bodyPr>
            <a:lstStyle/>
            <a:p>
              <a:r>
                <a:rPr lang="zh-CN" altLang="en-US" sz="7200" b="1" dirty="0">
                  <a:latin typeface="方正静蕾简体" panose="02000000000000000000" pitchFamily="2" charset="-122"/>
                  <a:ea typeface="方正静蕾简体" panose="02000000000000000000" pitchFamily="2" charset="-122"/>
                </a:rPr>
                <a:t>目录</a:t>
              </a:r>
            </a:p>
          </p:txBody>
        </p:sp>
      </p:grpSp>
      <p:sp>
        <p:nvSpPr>
          <p:cNvPr id="5" name="文本框 4"/>
          <p:cNvSpPr txBox="1"/>
          <p:nvPr/>
        </p:nvSpPr>
        <p:spPr>
          <a:xfrm>
            <a:off x="3875408" y="4378963"/>
            <a:ext cx="4060825" cy="646331"/>
          </a:xfrm>
          <a:prstGeom prst="rect">
            <a:avLst/>
          </a:prstGeom>
          <a:noFill/>
        </p:spPr>
        <p:txBody>
          <a:bodyPr wrap="square" rtlCol="0">
            <a:spAutoFit/>
          </a:bodyPr>
          <a:lstStyle/>
          <a:p>
            <a:pPr algn="dist">
              <a:buClrTx/>
              <a:buSzTx/>
              <a:buFontTx/>
            </a:pPr>
            <a:r>
              <a:rPr lang="zh-CN" altLang="en-US" sz="3600" dirty="0">
                <a:latin typeface="方正毡笔黑简体" panose="03000509000000000000" charset="-122"/>
                <a:ea typeface="方正毡笔黑简体" panose="03000509000000000000" charset="-122"/>
              </a:rPr>
              <a:t>五、读 者 服 务</a:t>
            </a:r>
          </a:p>
        </p:txBody>
      </p:sp>
      <p:pic>
        <p:nvPicPr>
          <p:cNvPr id="7" name="图片 6" descr="59"/>
          <p:cNvPicPr>
            <a:picLocks noChangeAspect="1"/>
          </p:cNvPicPr>
          <p:nvPr/>
        </p:nvPicPr>
        <p:blipFill>
          <a:blip r:embed="rId2"/>
          <a:stretch>
            <a:fillRect/>
          </a:stretch>
        </p:blipFill>
        <p:spPr>
          <a:xfrm>
            <a:off x="9488171" y="2677795"/>
            <a:ext cx="1545591" cy="1018540"/>
          </a:xfrm>
          <a:prstGeom prst="rect">
            <a:avLst/>
          </a:prstGeom>
        </p:spPr>
      </p:pic>
      <p:sp>
        <p:nvSpPr>
          <p:cNvPr id="3" name="Freeform 5"/>
          <p:cNvSpPr/>
          <p:nvPr/>
        </p:nvSpPr>
        <p:spPr bwMode="auto">
          <a:xfrm>
            <a:off x="3900680" y="5023945"/>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 name="矩形 1"/>
          <p:cNvSpPr/>
          <p:nvPr/>
        </p:nvSpPr>
        <p:spPr>
          <a:xfrm>
            <a:off x="3908821" y="5453924"/>
            <a:ext cx="4086076" cy="646331"/>
          </a:xfrm>
          <a:prstGeom prst="rect">
            <a:avLst/>
          </a:prstGeom>
        </p:spPr>
        <p:txBody>
          <a:bodyPr wrap="square">
            <a:spAutoFit/>
          </a:bodyPr>
          <a:lstStyle/>
          <a:p>
            <a:pPr lvl="0" algn="dist"/>
            <a:r>
              <a:rPr lang="zh-CN" altLang="en-US" sz="3600" dirty="0">
                <a:solidFill>
                  <a:prstClr val="black"/>
                </a:solidFill>
                <a:latin typeface="方正毡笔黑简体" panose="03000509000000000000" charset="-122"/>
                <a:ea typeface="方正毡笔黑简体" panose="03000509000000000000" charset="-122"/>
              </a:rPr>
              <a:t>六、常见问题解答</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688" y="6100255"/>
            <a:ext cx="4237037"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5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蓝色渐变光效简约长方形边框"/>
          <p:cNvPicPr>
            <a:picLocks noChangeAspect="1"/>
          </p:cNvPicPr>
          <p:nvPr/>
        </p:nvPicPr>
        <p:blipFill>
          <a:blip r:embed="rId2"/>
          <a:stretch>
            <a:fillRect/>
          </a:stretch>
        </p:blipFill>
        <p:spPr>
          <a:xfrm>
            <a:off x="1343025" y="862965"/>
            <a:ext cx="9505315" cy="4953000"/>
          </a:xfrm>
          <a:prstGeom prst="rect">
            <a:avLst/>
          </a:prstGeom>
        </p:spPr>
      </p:pic>
      <p:pic>
        <p:nvPicPr>
          <p:cNvPr id="8" name="图片 7" descr="19"/>
          <p:cNvPicPr>
            <a:picLocks noChangeAspect="1"/>
          </p:cNvPicPr>
          <p:nvPr/>
        </p:nvPicPr>
        <p:blipFill>
          <a:blip r:embed="rId3"/>
          <a:srcRect l="16136" t="20488" r="14302" b="20012"/>
          <a:stretch>
            <a:fillRect/>
          </a:stretch>
        </p:blipFill>
        <p:spPr>
          <a:xfrm>
            <a:off x="8403591" y="3790319"/>
            <a:ext cx="2444751" cy="1609725"/>
          </a:xfrm>
          <a:prstGeom prst="rect">
            <a:avLst/>
          </a:prstGeom>
        </p:spPr>
      </p:pic>
      <p:sp>
        <p:nvSpPr>
          <p:cNvPr id="11" name="文本框 10"/>
          <p:cNvSpPr txBox="1"/>
          <p:nvPr/>
        </p:nvSpPr>
        <p:spPr>
          <a:xfrm>
            <a:off x="3561050" y="2967990"/>
            <a:ext cx="4339650" cy="923330"/>
          </a:xfrm>
          <a:prstGeom prst="rect">
            <a:avLst/>
          </a:prstGeom>
          <a:noFill/>
        </p:spPr>
        <p:txBody>
          <a:bodyPr wrap="none" rtlCol="0" anchor="t">
            <a:spAutoFit/>
          </a:bodyPr>
          <a:lstStyle/>
          <a:p>
            <a:pPr algn="dist"/>
            <a:r>
              <a:rPr lang="zh-CN" altLang="en-US" sz="5400" dirty="0">
                <a:latin typeface="方正毡笔黑简体" panose="03000509000000000000" charset="-122"/>
                <a:ea typeface="方正毡笔黑简体" panose="03000509000000000000" charset="-122"/>
                <a:sym typeface="+mn-ea"/>
              </a:rPr>
              <a:t>一、本馆概况</a:t>
            </a:r>
          </a:p>
        </p:txBody>
      </p:sp>
    </p:spTree>
  </p:cSld>
  <p:clrMapOvr>
    <a:masterClrMapping/>
  </p:clrMapOvr>
  <p:transition spd="slow" advTm="5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文本占位符 1"/>
          <p:cNvSpPr>
            <a:spLocks noGrp="1"/>
          </p:cNvSpPr>
          <p:nvPr/>
        </p:nvSpPr>
        <p:spPr>
          <a:xfrm>
            <a:off x="6115051" y="1071563"/>
            <a:ext cx="858839" cy="292100"/>
          </a:xfrm>
          <a:prstGeom prst="rect">
            <a:avLst/>
          </a:prstGeom>
        </p:spPr>
        <p:txBody>
          <a:bodyPr vert="horz" wrap="square" lIns="91440" tIns="45720" rIns="91440" bIns="45720" rtlCol="0" anchor="ctr">
            <a:normAutofit fontScale="85000" lnSpcReduction="20000"/>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ClrTx/>
              <a:buSzTx/>
              <a:buNone/>
            </a:pPr>
            <a:endParaRPr lang="en-US" altLang="zh-CN" sz="1400" dirty="0">
              <a:solidFill>
                <a:schemeClr val="bg1"/>
              </a:solidFill>
              <a:latin typeface="+mn-lt"/>
              <a:ea typeface="+mn-ea"/>
              <a:cs typeface="+mn-cs"/>
              <a:sym typeface="Calibri" panose="020F0502020204030204" charset="0"/>
            </a:endParaRPr>
          </a:p>
        </p:txBody>
      </p:sp>
      <p:sp>
        <p:nvSpPr>
          <p:cNvPr id="9223" name="文本占位符 3"/>
          <p:cNvSpPr>
            <a:spLocks noGrp="1"/>
          </p:cNvSpPr>
          <p:nvPr/>
        </p:nvSpPr>
        <p:spPr>
          <a:xfrm>
            <a:off x="8291515" y="1076325"/>
            <a:ext cx="858837" cy="292100"/>
          </a:xfrm>
          <a:prstGeom prst="rect">
            <a:avLst/>
          </a:prstGeom>
          <a:noFill/>
          <a:ln w="9525">
            <a:noFill/>
          </a:ln>
        </p:spPr>
        <p:txBody>
          <a:bodyPr vert="horz" wrap="square" lIns="91440" tIns="45720" rIns="91440" bIns="45720" anchor="ctr"/>
          <a:lstStyle>
            <a:lvl1pPr marL="0" indent="0" algn="ctr" rtl="0" fontAlgn="base">
              <a:lnSpc>
                <a:spcPct val="90000"/>
              </a:lnSpc>
              <a:spcBef>
                <a:spcPts val="1000"/>
              </a:spcBef>
              <a:spcAft>
                <a:spcPct val="0"/>
              </a:spcAft>
              <a:buFont typeface="Arial" panose="020B0604020202020204" pitchFamily="34" charset="0"/>
              <a:buNone/>
              <a:defRPr sz="2800">
                <a:solidFill>
                  <a:schemeClr val="tx1"/>
                </a:solidFill>
                <a:latin typeface="+mn-lt"/>
                <a:ea typeface="+mn-ea"/>
                <a:cs typeface="+mn-cs"/>
                <a:sym typeface="Calibri" panose="020F0502020204030204" charset="0"/>
              </a:defRPr>
            </a:lvl1pPr>
            <a:lvl2pPr marL="457200" indent="0" algn="ctr" rtl="0" fontAlgn="base">
              <a:lnSpc>
                <a:spcPct val="90000"/>
              </a:lnSpc>
              <a:spcBef>
                <a:spcPts val="500"/>
              </a:spcBef>
              <a:spcAft>
                <a:spcPct val="0"/>
              </a:spcAft>
              <a:buFont typeface="Arial" panose="020B0604020202020204" pitchFamily="34" charset="0"/>
              <a:buNone/>
              <a:defRPr sz="2400">
                <a:solidFill>
                  <a:schemeClr val="tx1"/>
                </a:solidFill>
                <a:latin typeface="+mn-lt"/>
                <a:ea typeface="+mn-ea"/>
                <a:sym typeface="Calibri" panose="020F0502020204030204" charset="0"/>
              </a:defRPr>
            </a:lvl2pPr>
            <a:lvl3pPr marL="914400" indent="0" algn="ctr" rtl="0" fontAlgn="base">
              <a:lnSpc>
                <a:spcPct val="90000"/>
              </a:lnSpc>
              <a:spcBef>
                <a:spcPts val="500"/>
              </a:spcBef>
              <a:spcAft>
                <a:spcPct val="0"/>
              </a:spcAft>
              <a:buFont typeface="Arial" panose="020B0604020202020204" pitchFamily="34" charset="0"/>
              <a:buNone/>
              <a:defRPr sz="2000">
                <a:solidFill>
                  <a:schemeClr val="tx1"/>
                </a:solidFill>
                <a:latin typeface="+mn-lt"/>
                <a:ea typeface="+mn-ea"/>
                <a:sym typeface="Calibri" panose="020F0502020204030204" charset="0"/>
              </a:defRPr>
            </a:lvl3pPr>
            <a:lvl4pPr marL="13716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4pPr>
            <a:lvl5pPr marL="18288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5pPr>
            <a:lvl6pPr marL="22860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6pPr>
            <a:lvl7pPr marL="27432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7pPr>
            <a:lvl8pPr marL="32004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8pPr>
            <a:lvl9pPr marL="36576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9pPr>
          </a:lstStyle>
          <a:p>
            <a:pPr eaLnBrk="1" hangingPunct="1">
              <a:buClrTx/>
              <a:buSzTx/>
            </a:pPr>
            <a:endParaRPr lang="en-US" altLang="zh-CN" sz="1400" dirty="0">
              <a:solidFill>
                <a:schemeClr val="bg1"/>
              </a:solidFill>
              <a:latin typeface="+mn-lt"/>
              <a:ea typeface="+mn-ea"/>
              <a:cs typeface="+mn-cs"/>
              <a:sym typeface="Calibri" panose="020F0502020204030204" charset="0"/>
            </a:endParaRPr>
          </a:p>
        </p:txBody>
      </p:sp>
      <p:sp>
        <p:nvSpPr>
          <p:cNvPr id="9224" name="文本占位符 4"/>
          <p:cNvSpPr>
            <a:spLocks noGrp="1"/>
          </p:cNvSpPr>
          <p:nvPr/>
        </p:nvSpPr>
        <p:spPr>
          <a:xfrm>
            <a:off x="9386888" y="1071563"/>
            <a:ext cx="858837" cy="292100"/>
          </a:xfrm>
          <a:prstGeom prst="rect">
            <a:avLst/>
          </a:prstGeom>
          <a:noFill/>
          <a:ln w="9525">
            <a:noFill/>
          </a:ln>
        </p:spPr>
        <p:txBody>
          <a:bodyPr vert="horz" wrap="square" lIns="91440" tIns="45720" rIns="91440" bIns="45720" anchor="ctr"/>
          <a:lstStyle>
            <a:lvl1pPr marL="0" indent="0" algn="ctr" rtl="0" fontAlgn="base">
              <a:lnSpc>
                <a:spcPct val="90000"/>
              </a:lnSpc>
              <a:spcBef>
                <a:spcPts val="1000"/>
              </a:spcBef>
              <a:spcAft>
                <a:spcPct val="0"/>
              </a:spcAft>
              <a:buFont typeface="Arial" panose="020B0604020202020204" pitchFamily="34" charset="0"/>
              <a:buNone/>
              <a:defRPr sz="2800">
                <a:solidFill>
                  <a:schemeClr val="tx1"/>
                </a:solidFill>
                <a:latin typeface="+mn-lt"/>
                <a:ea typeface="+mn-ea"/>
                <a:cs typeface="+mn-cs"/>
                <a:sym typeface="Calibri" panose="020F0502020204030204" charset="0"/>
              </a:defRPr>
            </a:lvl1pPr>
            <a:lvl2pPr marL="457200" indent="0" algn="ctr" rtl="0" fontAlgn="base">
              <a:lnSpc>
                <a:spcPct val="90000"/>
              </a:lnSpc>
              <a:spcBef>
                <a:spcPts val="500"/>
              </a:spcBef>
              <a:spcAft>
                <a:spcPct val="0"/>
              </a:spcAft>
              <a:buFont typeface="Arial" panose="020B0604020202020204" pitchFamily="34" charset="0"/>
              <a:buNone/>
              <a:defRPr sz="2400">
                <a:solidFill>
                  <a:schemeClr val="tx1"/>
                </a:solidFill>
                <a:latin typeface="+mn-lt"/>
                <a:ea typeface="+mn-ea"/>
                <a:sym typeface="Calibri" panose="020F0502020204030204" charset="0"/>
              </a:defRPr>
            </a:lvl2pPr>
            <a:lvl3pPr marL="914400" indent="0" algn="ctr" rtl="0" fontAlgn="base">
              <a:lnSpc>
                <a:spcPct val="90000"/>
              </a:lnSpc>
              <a:spcBef>
                <a:spcPts val="500"/>
              </a:spcBef>
              <a:spcAft>
                <a:spcPct val="0"/>
              </a:spcAft>
              <a:buFont typeface="Arial" panose="020B0604020202020204" pitchFamily="34" charset="0"/>
              <a:buNone/>
              <a:defRPr sz="2000">
                <a:solidFill>
                  <a:schemeClr val="tx1"/>
                </a:solidFill>
                <a:latin typeface="+mn-lt"/>
                <a:ea typeface="+mn-ea"/>
                <a:sym typeface="Calibri" panose="020F0502020204030204" charset="0"/>
              </a:defRPr>
            </a:lvl3pPr>
            <a:lvl4pPr marL="13716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4pPr>
            <a:lvl5pPr marL="18288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5pPr>
            <a:lvl6pPr marL="22860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6pPr>
            <a:lvl7pPr marL="27432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7pPr>
            <a:lvl8pPr marL="32004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8pPr>
            <a:lvl9pPr marL="36576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9pPr>
          </a:lstStyle>
          <a:p>
            <a:pPr eaLnBrk="1" hangingPunct="1">
              <a:buClrTx/>
              <a:buSzTx/>
            </a:pPr>
            <a:endParaRPr lang="en-US" altLang="zh-CN" sz="1400" dirty="0">
              <a:solidFill>
                <a:schemeClr val="bg1"/>
              </a:solidFill>
              <a:latin typeface="+mn-lt"/>
              <a:ea typeface="+mn-ea"/>
              <a:cs typeface="+mn-cs"/>
              <a:sym typeface="Calibri" panose="020F0502020204030204" charset="0"/>
            </a:endParaRPr>
          </a:p>
        </p:txBody>
      </p:sp>
      <p:sp>
        <p:nvSpPr>
          <p:cNvPr id="9225" name="文本占位符 6"/>
          <p:cNvSpPr>
            <a:spLocks noGrp="1"/>
          </p:cNvSpPr>
          <p:nvPr/>
        </p:nvSpPr>
        <p:spPr>
          <a:xfrm>
            <a:off x="10490202" y="1076325"/>
            <a:ext cx="858839" cy="292100"/>
          </a:xfrm>
          <a:prstGeom prst="rect">
            <a:avLst/>
          </a:prstGeom>
          <a:noFill/>
          <a:ln w="9525">
            <a:noFill/>
          </a:ln>
        </p:spPr>
        <p:txBody>
          <a:bodyPr vert="horz" wrap="square" lIns="91440" tIns="45720" rIns="91440" bIns="45720" anchor="ctr"/>
          <a:lstStyle>
            <a:lvl1pPr marL="0" indent="0" algn="ctr" rtl="0" fontAlgn="base">
              <a:lnSpc>
                <a:spcPct val="90000"/>
              </a:lnSpc>
              <a:spcBef>
                <a:spcPts val="1000"/>
              </a:spcBef>
              <a:spcAft>
                <a:spcPct val="0"/>
              </a:spcAft>
              <a:buFont typeface="Arial" panose="020B0604020202020204" pitchFamily="34" charset="0"/>
              <a:buNone/>
              <a:defRPr sz="2800">
                <a:solidFill>
                  <a:schemeClr val="tx1"/>
                </a:solidFill>
                <a:latin typeface="+mn-lt"/>
                <a:ea typeface="+mn-ea"/>
                <a:cs typeface="+mn-cs"/>
                <a:sym typeface="Calibri" panose="020F0502020204030204" charset="0"/>
              </a:defRPr>
            </a:lvl1pPr>
            <a:lvl2pPr marL="457200" indent="0" algn="ctr" rtl="0" fontAlgn="base">
              <a:lnSpc>
                <a:spcPct val="90000"/>
              </a:lnSpc>
              <a:spcBef>
                <a:spcPts val="500"/>
              </a:spcBef>
              <a:spcAft>
                <a:spcPct val="0"/>
              </a:spcAft>
              <a:buFont typeface="Arial" panose="020B0604020202020204" pitchFamily="34" charset="0"/>
              <a:buNone/>
              <a:defRPr sz="2400">
                <a:solidFill>
                  <a:schemeClr val="tx1"/>
                </a:solidFill>
                <a:latin typeface="+mn-lt"/>
                <a:ea typeface="+mn-ea"/>
                <a:sym typeface="Calibri" panose="020F0502020204030204" charset="0"/>
              </a:defRPr>
            </a:lvl2pPr>
            <a:lvl3pPr marL="914400" indent="0" algn="ctr" rtl="0" fontAlgn="base">
              <a:lnSpc>
                <a:spcPct val="90000"/>
              </a:lnSpc>
              <a:spcBef>
                <a:spcPts val="500"/>
              </a:spcBef>
              <a:spcAft>
                <a:spcPct val="0"/>
              </a:spcAft>
              <a:buFont typeface="Arial" panose="020B0604020202020204" pitchFamily="34" charset="0"/>
              <a:buNone/>
              <a:defRPr sz="2000">
                <a:solidFill>
                  <a:schemeClr val="tx1"/>
                </a:solidFill>
                <a:latin typeface="+mn-lt"/>
                <a:ea typeface="+mn-ea"/>
                <a:sym typeface="Calibri" panose="020F0502020204030204" charset="0"/>
              </a:defRPr>
            </a:lvl3pPr>
            <a:lvl4pPr marL="13716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4pPr>
            <a:lvl5pPr marL="18288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5pPr>
            <a:lvl6pPr marL="22860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6pPr>
            <a:lvl7pPr marL="27432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7pPr>
            <a:lvl8pPr marL="32004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8pPr>
            <a:lvl9pPr marL="36576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9pPr>
          </a:lstStyle>
          <a:p>
            <a:pPr eaLnBrk="1" hangingPunct="1">
              <a:buClrTx/>
              <a:buSzTx/>
            </a:pPr>
            <a:endParaRPr lang="en-US" altLang="zh-CN" sz="1400" dirty="0">
              <a:solidFill>
                <a:schemeClr val="bg1"/>
              </a:solidFill>
              <a:latin typeface="+mn-lt"/>
              <a:ea typeface="+mn-ea"/>
              <a:cs typeface="+mn-cs"/>
              <a:sym typeface="Calibri" panose="020F0502020204030204" charset="0"/>
            </a:endParaRPr>
          </a:p>
        </p:txBody>
      </p:sp>
      <p:sp>
        <p:nvSpPr>
          <p:cNvPr id="9228" name="直接连接符 69"/>
          <p:cNvSpPr/>
          <p:nvPr/>
        </p:nvSpPr>
        <p:spPr>
          <a:xfrm flipV="1">
            <a:off x="6094416" y="1360488"/>
            <a:ext cx="885825" cy="0"/>
          </a:xfrm>
          <a:prstGeom prst="line">
            <a:avLst/>
          </a:prstGeom>
          <a:ln w="3175" cap="flat" cmpd="sng">
            <a:solidFill>
              <a:schemeClr val="bg1"/>
            </a:solidFill>
            <a:prstDash val="solid"/>
            <a:miter/>
            <a:headEnd type="none" w="med" len="med"/>
            <a:tailEnd type="none" w="med" len="med"/>
          </a:ln>
        </p:spPr>
      </p:sp>
      <p:grpSp>
        <p:nvGrpSpPr>
          <p:cNvPr id="9229" name="Group 13"/>
          <p:cNvGrpSpPr/>
          <p:nvPr/>
        </p:nvGrpSpPr>
        <p:grpSpPr>
          <a:xfrm>
            <a:off x="7196139" y="1071567"/>
            <a:ext cx="863600" cy="288925"/>
            <a:chOff x="0" y="0"/>
            <a:chExt cx="863600" cy="288925"/>
          </a:xfrm>
        </p:grpSpPr>
        <p:sp>
          <p:nvSpPr>
            <p:cNvPr id="9242" name="直接连接符 71"/>
            <p:cNvSpPr/>
            <p:nvPr/>
          </p:nvSpPr>
          <p:spPr>
            <a:xfrm flipV="1">
              <a:off x="0" y="0"/>
              <a:ext cx="1" cy="288925"/>
            </a:xfrm>
            <a:prstGeom prst="line">
              <a:avLst/>
            </a:prstGeom>
            <a:ln w="3175" cap="flat" cmpd="sng">
              <a:solidFill>
                <a:schemeClr val="bg1"/>
              </a:solidFill>
              <a:prstDash val="solid"/>
              <a:miter/>
              <a:headEnd type="none" w="med" len="med"/>
              <a:tailEnd type="none" w="med" len="med"/>
            </a:ln>
          </p:spPr>
        </p:sp>
        <p:sp>
          <p:nvSpPr>
            <p:cNvPr id="9243" name="直接连接符 72"/>
            <p:cNvSpPr/>
            <p:nvPr/>
          </p:nvSpPr>
          <p:spPr>
            <a:xfrm>
              <a:off x="0" y="0"/>
              <a:ext cx="863600" cy="1"/>
            </a:xfrm>
            <a:prstGeom prst="line">
              <a:avLst/>
            </a:prstGeom>
            <a:ln w="3175" cap="flat" cmpd="sng">
              <a:solidFill>
                <a:schemeClr val="bg1"/>
              </a:solidFill>
              <a:prstDash val="solid"/>
              <a:miter/>
              <a:headEnd type="none" w="med" len="med"/>
              <a:tailEnd type="none" w="med" len="med"/>
            </a:ln>
          </p:spPr>
        </p:sp>
        <p:sp>
          <p:nvSpPr>
            <p:cNvPr id="9244" name="直接连接符 73"/>
            <p:cNvSpPr/>
            <p:nvPr/>
          </p:nvSpPr>
          <p:spPr>
            <a:xfrm>
              <a:off x="863600" y="0"/>
              <a:ext cx="1" cy="288925"/>
            </a:xfrm>
            <a:prstGeom prst="line">
              <a:avLst/>
            </a:prstGeom>
            <a:ln w="3175" cap="flat" cmpd="sng">
              <a:solidFill>
                <a:schemeClr val="bg1"/>
              </a:solidFill>
              <a:prstDash val="solid"/>
              <a:miter/>
              <a:headEnd type="none" w="med" len="med"/>
              <a:tailEnd type="none" w="med" len="med"/>
            </a:ln>
          </p:spPr>
        </p:sp>
      </p:grpSp>
      <p:sp>
        <p:nvSpPr>
          <p:cNvPr id="9233" name="直接连接符 90"/>
          <p:cNvSpPr/>
          <p:nvPr/>
        </p:nvSpPr>
        <p:spPr>
          <a:xfrm>
            <a:off x="6969127" y="1360488"/>
            <a:ext cx="227013" cy="0"/>
          </a:xfrm>
          <a:prstGeom prst="line">
            <a:avLst/>
          </a:prstGeom>
          <a:ln w="3175" cap="flat" cmpd="sng">
            <a:solidFill>
              <a:schemeClr val="bg1"/>
            </a:solidFill>
            <a:prstDash val="solid"/>
            <a:miter/>
            <a:headEnd type="none" w="med" len="med"/>
            <a:tailEnd type="none" w="med" len="med"/>
          </a:ln>
        </p:spPr>
      </p:sp>
      <p:sp>
        <p:nvSpPr>
          <p:cNvPr id="9234" name="直接连接符 91"/>
          <p:cNvSpPr/>
          <p:nvPr/>
        </p:nvSpPr>
        <p:spPr>
          <a:xfrm>
            <a:off x="8059739" y="1360488"/>
            <a:ext cx="227012" cy="0"/>
          </a:xfrm>
          <a:prstGeom prst="line">
            <a:avLst/>
          </a:prstGeom>
          <a:ln w="3175" cap="flat" cmpd="sng">
            <a:solidFill>
              <a:schemeClr val="bg1"/>
            </a:solidFill>
            <a:prstDash val="solid"/>
            <a:miter/>
            <a:headEnd type="none" w="med" len="med"/>
            <a:tailEnd type="none" w="med" len="med"/>
          </a:ln>
        </p:spPr>
      </p:sp>
      <p:grpSp>
        <p:nvGrpSpPr>
          <p:cNvPr id="3" name="组合 2"/>
          <p:cNvGrpSpPr/>
          <p:nvPr/>
        </p:nvGrpSpPr>
        <p:grpSpPr>
          <a:xfrm>
            <a:off x="3488297" y="389892"/>
            <a:ext cx="4880467" cy="558603"/>
            <a:chOff x="4361" y="224"/>
            <a:chExt cx="5679" cy="650"/>
          </a:xfrm>
        </p:grpSpPr>
        <p:sp>
          <p:nvSpPr>
            <p:cNvPr id="5" name="圆角矩形 4"/>
            <p:cNvSpPr/>
            <p:nvPr/>
          </p:nvSpPr>
          <p:spPr>
            <a:xfrm>
              <a:off x="5499" y="224"/>
              <a:ext cx="3401" cy="61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6" name="组合 5"/>
            <p:cNvGrpSpPr/>
            <p:nvPr/>
          </p:nvGrpSpPr>
          <p:grpSpPr>
            <a:xfrm>
              <a:off x="9326" y="404"/>
              <a:ext cx="714" cy="255"/>
              <a:chOff x="264939" y="188640"/>
              <a:chExt cx="604358" cy="216024"/>
            </a:xfrm>
          </p:grpSpPr>
          <p:sp>
            <p:nvSpPr>
              <p:cNvPr id="7" name="燕尾形 6"/>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8" name="燕尾形 7"/>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4" name="燕尾形 13"/>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15" name="文本框 9"/>
            <p:cNvSpPr txBox="1"/>
            <p:nvPr/>
          </p:nvSpPr>
          <p:spPr>
            <a:xfrm>
              <a:off x="5361" y="312"/>
              <a:ext cx="3471" cy="562"/>
            </a:xfrm>
            <a:prstGeom prst="rect">
              <a:avLst/>
            </a:prstGeom>
            <a:noFill/>
          </p:spPr>
          <p:txBody>
            <a:bodyPr wrap="square" lIns="51422" tIns="25711" rIns="51422" bIns="25711" rtlCol="0">
              <a:spAutoFit/>
            </a:bodyPr>
            <a:lstStyle/>
            <a:p>
              <a:pPr marL="0" lvl="1" algn="ctr"/>
              <a:r>
                <a:rPr lang="zh-CN" altLang="en-US" sz="2800" dirty="0">
                  <a:latin typeface="方正毡笔黑简体" panose="03000509000000000000" charset="-122"/>
                  <a:ea typeface="方正毡笔黑简体" panose="03000509000000000000" charset="-122"/>
                  <a:sym typeface="+mn-ea"/>
                </a:rPr>
                <a:t>（一）、本馆概况</a:t>
              </a:r>
              <a:endParaRPr lang="zh-CN" altLang="en-US" sz="2800" dirty="0">
                <a:solidFill>
                  <a:schemeClr val="tx1">
                    <a:lumMod val="65000"/>
                    <a:lumOff val="35000"/>
                  </a:schemeClr>
                </a:solidFill>
                <a:latin typeface="方正毡笔黑简体" panose="03000509000000000000" charset="-122"/>
                <a:ea typeface="方正毡笔黑简体" panose="03000509000000000000" charset="-122"/>
                <a:cs typeface="字魂181号-飞驰标题体" panose="00000500000000000000" pitchFamily="2" charset="-122"/>
                <a:sym typeface="+mn-ea"/>
              </a:endParaRPr>
            </a:p>
          </p:txBody>
        </p:sp>
        <p:grpSp>
          <p:nvGrpSpPr>
            <p:cNvPr id="16" name="组合 15"/>
            <p:cNvGrpSpPr/>
            <p:nvPr/>
          </p:nvGrpSpPr>
          <p:grpSpPr>
            <a:xfrm rot="10800000">
              <a:off x="4361" y="404"/>
              <a:ext cx="714" cy="255"/>
              <a:chOff x="264939" y="188640"/>
              <a:chExt cx="604358" cy="216024"/>
            </a:xfrm>
          </p:grpSpPr>
          <p:sp>
            <p:nvSpPr>
              <p:cNvPr id="17" name="燕尾形 5"/>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8" name="燕尾形 6"/>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9" name="燕尾形 7"/>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pic>
        <p:nvPicPr>
          <p:cNvPr id="27" name="Picture 15"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281" y="1532647"/>
            <a:ext cx="2159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7941" y="1429455"/>
            <a:ext cx="2079625"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23161" y="3162406"/>
            <a:ext cx="4357478" cy="646331"/>
          </a:xfrm>
          <a:prstGeom prst="rect">
            <a:avLst/>
          </a:prstGeom>
          <a:noFill/>
        </p:spPr>
        <p:txBody>
          <a:bodyPr wrap="square" rtlCol="0">
            <a:spAutoFit/>
          </a:bodyPr>
          <a:lstStyle/>
          <a:p>
            <a:r>
              <a:rPr lang="zh-CN" altLang="en-US" dirty="0"/>
              <a:t>馆舍面积</a:t>
            </a:r>
            <a:r>
              <a:rPr lang="en-US" altLang="zh-CN" dirty="0"/>
              <a:t>1.8</a:t>
            </a:r>
            <a:r>
              <a:rPr lang="zh-CN" altLang="en-US" dirty="0"/>
              <a:t>万平方米（旧馆改造，新馆建设中）</a:t>
            </a:r>
          </a:p>
        </p:txBody>
      </p:sp>
      <p:sp>
        <p:nvSpPr>
          <p:cNvPr id="9" name="矩形 8"/>
          <p:cNvSpPr/>
          <p:nvPr/>
        </p:nvSpPr>
        <p:spPr>
          <a:xfrm>
            <a:off x="6733136" y="3235025"/>
            <a:ext cx="3762568" cy="369332"/>
          </a:xfrm>
          <a:prstGeom prst="rect">
            <a:avLst/>
          </a:prstGeom>
        </p:spPr>
        <p:txBody>
          <a:bodyPr wrap="none">
            <a:spAutoFit/>
          </a:bodyPr>
          <a:lstStyle/>
          <a:p>
            <a:r>
              <a:rPr lang="zh-CN" altLang="en-US" dirty="0"/>
              <a:t>纸质图书</a:t>
            </a:r>
            <a:r>
              <a:rPr lang="en-US" altLang="zh-CN" dirty="0"/>
              <a:t>100</a:t>
            </a:r>
            <a:r>
              <a:rPr lang="zh-CN" altLang="en-US" dirty="0"/>
              <a:t>多万册，现刊</a:t>
            </a:r>
            <a:r>
              <a:rPr lang="en-US" altLang="zh-CN" dirty="0"/>
              <a:t>1000</a:t>
            </a:r>
            <a:r>
              <a:rPr lang="zh-CN" altLang="en-US" dirty="0"/>
              <a:t>余种</a:t>
            </a:r>
          </a:p>
        </p:txBody>
      </p:sp>
      <p:pic>
        <p:nvPicPr>
          <p:cNvPr id="3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5063" y="3762401"/>
            <a:ext cx="2103439" cy="17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1422384" y="6032690"/>
            <a:ext cx="4570482" cy="369332"/>
          </a:xfrm>
          <a:prstGeom prst="rect">
            <a:avLst/>
          </a:prstGeom>
        </p:spPr>
        <p:txBody>
          <a:bodyPr wrap="none">
            <a:spAutoFit/>
          </a:bodyPr>
          <a:lstStyle/>
          <a:p>
            <a:r>
              <a:rPr lang="zh-CN" altLang="en-US" dirty="0"/>
              <a:t>电子图书、期刊，音、视频等数据库</a:t>
            </a:r>
            <a:r>
              <a:rPr lang="en-US" altLang="zh-CN" dirty="0"/>
              <a:t>10</a:t>
            </a:r>
            <a:r>
              <a:rPr lang="zh-CN" altLang="en-US" dirty="0"/>
              <a:t>余种</a:t>
            </a:r>
          </a:p>
        </p:txBody>
      </p:sp>
      <p:pic>
        <p:nvPicPr>
          <p:cNvPr id="33" name="图片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39707" y="3854479"/>
            <a:ext cx="19431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8141843" y="5848404"/>
            <a:ext cx="1338828" cy="369332"/>
          </a:xfrm>
          <a:prstGeom prst="rect">
            <a:avLst/>
          </a:prstGeom>
        </p:spPr>
        <p:txBody>
          <a:bodyPr wrap="none">
            <a:spAutoFit/>
          </a:bodyPr>
          <a:lstStyle/>
          <a:p>
            <a:r>
              <a:rPr lang="en-US" altLang="zh-CN" dirty="0" err="1"/>
              <a:t>Wifi</a:t>
            </a:r>
            <a:r>
              <a:rPr lang="zh-CN" altLang="en-US" dirty="0"/>
              <a:t>全覆盖</a:t>
            </a:r>
          </a:p>
        </p:txBody>
      </p:sp>
    </p:spTree>
  </p:cSld>
  <p:clrMapOvr>
    <a:masterClrMapping/>
  </p:clrMapOvr>
  <p:transition spd="slow" advTm="5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7"/>
          <p:cNvPicPr>
            <a:picLocks noChangeAspect="1"/>
          </p:cNvPicPr>
          <p:nvPr/>
        </p:nvPicPr>
        <p:blipFill>
          <a:blip r:embed="rId2"/>
          <a:stretch>
            <a:fillRect/>
          </a:stretch>
        </p:blipFill>
        <p:spPr>
          <a:xfrm>
            <a:off x="245764" y="948495"/>
            <a:ext cx="629285" cy="723900"/>
          </a:xfrm>
          <a:prstGeom prst="rect">
            <a:avLst/>
          </a:prstGeom>
        </p:spPr>
      </p:pic>
      <p:sp>
        <p:nvSpPr>
          <p:cNvPr id="5" name="文本框 4"/>
          <p:cNvSpPr txBox="1"/>
          <p:nvPr/>
        </p:nvSpPr>
        <p:spPr>
          <a:xfrm>
            <a:off x="763872" y="1175112"/>
            <a:ext cx="11428128" cy="5047536"/>
          </a:xfrm>
          <a:prstGeom prst="rect">
            <a:avLst/>
          </a:prstGeom>
          <a:noFill/>
        </p:spPr>
        <p:txBody>
          <a:bodyPr wrap="none" rtlCol="0">
            <a:spAutoFit/>
          </a:bodyPr>
          <a:lstStyle/>
          <a:p>
            <a:pPr algn="l">
              <a:lnSpc>
                <a:spcPct val="150000"/>
              </a:lnSpc>
            </a:pPr>
            <a:r>
              <a:rPr lang="zh-CN" altLang="en-US" sz="2800" dirty="0">
                <a:latin typeface="方正毡笔黑简体" panose="03000509000000000000" charset="-122"/>
                <a:ea typeface="方正毡笔黑简体" panose="03000509000000000000" charset="-122"/>
              </a:rPr>
              <a:t>馆藏分布</a:t>
            </a:r>
            <a:endParaRPr lang="en-US" altLang="zh-CN" sz="2800" dirty="0">
              <a:latin typeface="方正毡笔黑简体" panose="03000509000000000000" charset="-122"/>
              <a:ea typeface="方正毡笔黑简体" panose="03000509000000000000" charset="-122"/>
            </a:endParaRPr>
          </a:p>
          <a:p>
            <a:pPr algn="just">
              <a:lnSpc>
                <a:spcPct val="200000"/>
              </a:lnSpc>
            </a:pPr>
            <a:r>
              <a:rPr lang="zh-CN" altLang="en-US" sz="2000" dirty="0">
                <a:latin typeface="方正毡笔黑简体" panose="03000509000000000000" charset="-122"/>
                <a:ea typeface="方正毡笔黑简体" panose="03000509000000000000" charset="-122"/>
              </a:rPr>
              <a:t>学苑分馆：</a:t>
            </a:r>
            <a:r>
              <a:rPr lang="zh-CN" altLang="en-US" sz="2000" b="0" i="0" dirty="0">
                <a:solidFill>
                  <a:srgbClr val="333333"/>
                </a:solidFill>
                <a:effectLst/>
                <a:latin typeface="宋体" panose="02010600030101010101" pitchFamily="2" charset="-122"/>
                <a:ea typeface="宋体" panose="02010600030101010101" pitchFamily="2" charset="-122"/>
              </a:rPr>
              <a:t>经济（</a:t>
            </a:r>
            <a:r>
              <a:rPr lang="en-US" altLang="zh-CN" sz="2000" b="0" i="0" dirty="0">
                <a:solidFill>
                  <a:srgbClr val="333333"/>
                </a:solidFill>
                <a:effectLst/>
                <a:latin typeface="Arial" panose="020B0604020202020204" pitchFamily="34" charset="0"/>
              </a:rPr>
              <a:t>F</a:t>
            </a:r>
            <a:r>
              <a:rPr lang="zh-CN" altLang="en-US" sz="2000" b="0" i="0" dirty="0">
                <a:solidFill>
                  <a:srgbClr val="333333"/>
                </a:solidFill>
                <a:effectLst/>
                <a:latin typeface="宋体" panose="02010600030101010101" pitchFamily="2" charset="-122"/>
                <a:ea typeface="宋体" panose="02010600030101010101" pitchFamily="2" charset="-122"/>
              </a:rPr>
              <a:t>类），文化、科学、教育、体育（</a:t>
            </a:r>
            <a:r>
              <a:rPr lang="en-US" altLang="zh-CN" sz="2000" b="0" i="0" dirty="0">
                <a:solidFill>
                  <a:srgbClr val="333333"/>
                </a:solidFill>
                <a:effectLst/>
                <a:latin typeface="Arial" panose="020B0604020202020204" pitchFamily="34" charset="0"/>
              </a:rPr>
              <a:t>G</a:t>
            </a:r>
            <a:r>
              <a:rPr lang="zh-CN" altLang="en-US" sz="2000" b="0" i="0" dirty="0">
                <a:solidFill>
                  <a:srgbClr val="333333"/>
                </a:solidFill>
                <a:effectLst/>
                <a:latin typeface="宋体" panose="02010600030101010101" pitchFamily="2" charset="-122"/>
                <a:ea typeface="宋体" panose="02010600030101010101" pitchFamily="2" charset="-122"/>
              </a:rPr>
              <a:t>类），文学（</a:t>
            </a:r>
            <a:r>
              <a:rPr lang="en-US" altLang="zh-CN" sz="2000" b="0" i="0" dirty="0">
                <a:solidFill>
                  <a:srgbClr val="333333"/>
                </a:solidFill>
                <a:effectLst/>
                <a:latin typeface="Arial" panose="020B0604020202020204" pitchFamily="34" charset="0"/>
              </a:rPr>
              <a:t>I</a:t>
            </a:r>
            <a:r>
              <a:rPr lang="zh-CN" altLang="en-US" sz="2000" b="0" i="0" dirty="0">
                <a:solidFill>
                  <a:srgbClr val="333333"/>
                </a:solidFill>
                <a:effectLst/>
                <a:latin typeface="宋体" panose="02010600030101010101" pitchFamily="2" charset="-122"/>
                <a:ea typeface="宋体" panose="02010600030101010101" pitchFamily="2" charset="-122"/>
              </a:rPr>
              <a:t>类），历史、地理（</a:t>
            </a:r>
            <a:r>
              <a:rPr lang="en-US" altLang="zh-CN" sz="2000" b="0" i="0" dirty="0">
                <a:solidFill>
                  <a:srgbClr val="333333"/>
                </a:solidFill>
                <a:effectLst/>
                <a:latin typeface="Arial" panose="020B0604020202020204" pitchFamily="34" charset="0"/>
              </a:rPr>
              <a:t>K</a:t>
            </a:r>
            <a:r>
              <a:rPr lang="zh-CN" altLang="en-US" sz="2000" b="0" i="0" dirty="0">
                <a:solidFill>
                  <a:srgbClr val="333333"/>
                </a:solidFill>
                <a:effectLst/>
                <a:latin typeface="宋体" panose="02010600030101010101" pitchFamily="2" charset="-122"/>
                <a:ea typeface="宋体" panose="02010600030101010101" pitchFamily="2" charset="-122"/>
              </a:rPr>
              <a:t>类），</a:t>
            </a:r>
            <a:endParaRPr lang="en-US" altLang="zh-CN" sz="2000" b="0" i="0" dirty="0">
              <a:solidFill>
                <a:srgbClr val="333333"/>
              </a:solidFill>
              <a:effectLst/>
              <a:latin typeface="宋体" panose="02010600030101010101" pitchFamily="2" charset="-122"/>
              <a:ea typeface="宋体" panose="02010600030101010101" pitchFamily="2" charset="-122"/>
            </a:endParaRPr>
          </a:p>
          <a:p>
            <a:pPr algn="just">
              <a:lnSpc>
                <a:spcPct val="200000"/>
              </a:lnSpc>
            </a:pPr>
            <a:r>
              <a:rPr lang="zh-CN" altLang="en-US" sz="2000" b="0" i="0" dirty="0">
                <a:solidFill>
                  <a:srgbClr val="333333"/>
                </a:solidFill>
                <a:effectLst/>
                <a:latin typeface="宋体" panose="02010600030101010101" pitchFamily="2" charset="-122"/>
                <a:ea typeface="宋体" panose="02010600030101010101" pitchFamily="2" charset="-122"/>
              </a:rPr>
              <a:t>自然科学总论（</a:t>
            </a:r>
            <a:r>
              <a:rPr lang="en-US" altLang="zh-CN" sz="2000" b="0" i="0" dirty="0">
                <a:solidFill>
                  <a:srgbClr val="333333"/>
                </a:solidFill>
                <a:effectLst/>
                <a:latin typeface="Arial" panose="020B0604020202020204" pitchFamily="34" charset="0"/>
              </a:rPr>
              <a:t>N</a:t>
            </a:r>
            <a:r>
              <a:rPr lang="zh-CN" altLang="en-US" sz="2000" b="0" i="0" dirty="0">
                <a:solidFill>
                  <a:srgbClr val="333333"/>
                </a:solidFill>
                <a:effectLst/>
                <a:latin typeface="宋体" panose="02010600030101010101" pitchFamily="2" charset="-122"/>
                <a:ea typeface="宋体" panose="02010600030101010101" pitchFamily="2" charset="-122"/>
              </a:rPr>
              <a:t>类），数理科学和化学（</a:t>
            </a:r>
            <a:r>
              <a:rPr lang="en-US" altLang="zh-CN" sz="2000" b="0" i="0" dirty="0">
                <a:solidFill>
                  <a:srgbClr val="333333"/>
                </a:solidFill>
                <a:effectLst/>
                <a:latin typeface="Arial" panose="020B0604020202020204" pitchFamily="34" charset="0"/>
              </a:rPr>
              <a:t>O</a:t>
            </a:r>
            <a:r>
              <a:rPr lang="zh-CN" altLang="en-US" sz="2000" b="0" i="0" dirty="0">
                <a:solidFill>
                  <a:srgbClr val="333333"/>
                </a:solidFill>
                <a:effectLst/>
                <a:latin typeface="宋体" panose="02010600030101010101" pitchFamily="2" charset="-122"/>
                <a:ea typeface="宋体" panose="02010600030101010101" pitchFamily="2" charset="-122"/>
              </a:rPr>
              <a:t>类），天文学、地球科学（</a:t>
            </a:r>
            <a:r>
              <a:rPr lang="en-US" altLang="zh-CN" sz="2000" b="0" i="0" dirty="0">
                <a:solidFill>
                  <a:srgbClr val="333333"/>
                </a:solidFill>
                <a:effectLst/>
                <a:latin typeface="Arial" panose="020B0604020202020204" pitchFamily="34" charset="0"/>
              </a:rPr>
              <a:t>P</a:t>
            </a:r>
            <a:r>
              <a:rPr lang="zh-CN" altLang="en-US" sz="2000" b="0" i="0" dirty="0">
                <a:solidFill>
                  <a:srgbClr val="333333"/>
                </a:solidFill>
                <a:effectLst/>
                <a:latin typeface="宋体" panose="02010600030101010101" pitchFamily="2" charset="-122"/>
                <a:ea typeface="宋体" panose="02010600030101010101" pitchFamily="2" charset="-122"/>
              </a:rPr>
              <a:t>类），农业科学（</a:t>
            </a:r>
            <a:r>
              <a:rPr lang="en-US" altLang="zh-CN" sz="2000" b="0" i="0" dirty="0">
                <a:solidFill>
                  <a:srgbClr val="333333"/>
                </a:solidFill>
                <a:effectLst/>
                <a:latin typeface="Arial" panose="020B0604020202020204" pitchFamily="34" charset="0"/>
              </a:rPr>
              <a:t>S</a:t>
            </a:r>
            <a:r>
              <a:rPr lang="zh-CN" altLang="en-US" sz="2000" b="0" i="0" dirty="0">
                <a:solidFill>
                  <a:srgbClr val="333333"/>
                </a:solidFill>
                <a:effectLst/>
                <a:latin typeface="宋体" panose="02010600030101010101" pitchFamily="2" charset="-122"/>
                <a:ea typeface="宋体" panose="02010600030101010101" pitchFamily="2" charset="-122"/>
              </a:rPr>
              <a:t>类），</a:t>
            </a:r>
            <a:endParaRPr lang="en-US" altLang="zh-CN" sz="2000" b="0" i="0" dirty="0">
              <a:solidFill>
                <a:srgbClr val="333333"/>
              </a:solidFill>
              <a:effectLst/>
              <a:latin typeface="宋体" panose="02010600030101010101" pitchFamily="2" charset="-122"/>
              <a:ea typeface="宋体" panose="02010600030101010101" pitchFamily="2" charset="-122"/>
            </a:endParaRPr>
          </a:p>
          <a:p>
            <a:pPr algn="just">
              <a:lnSpc>
                <a:spcPct val="200000"/>
              </a:lnSpc>
            </a:pPr>
            <a:r>
              <a:rPr lang="zh-CN" altLang="en-US" sz="2000" b="0" i="0" dirty="0">
                <a:solidFill>
                  <a:srgbClr val="333333"/>
                </a:solidFill>
                <a:effectLst/>
                <a:latin typeface="宋体" panose="02010600030101010101" pitchFamily="2" charset="-122"/>
                <a:ea typeface="宋体" panose="02010600030101010101" pitchFamily="2" charset="-122"/>
              </a:rPr>
              <a:t>交通运输（</a:t>
            </a:r>
            <a:r>
              <a:rPr lang="en-US" altLang="zh-CN" sz="2000" b="0" i="0" dirty="0">
                <a:solidFill>
                  <a:srgbClr val="333333"/>
                </a:solidFill>
                <a:effectLst/>
                <a:latin typeface="Arial" panose="020B0604020202020204" pitchFamily="34" charset="0"/>
              </a:rPr>
              <a:t>U</a:t>
            </a:r>
            <a:r>
              <a:rPr lang="zh-CN" altLang="en-US" sz="2000" b="0" i="0" dirty="0">
                <a:solidFill>
                  <a:srgbClr val="333333"/>
                </a:solidFill>
                <a:effectLst/>
                <a:latin typeface="宋体" panose="02010600030101010101" pitchFamily="2" charset="-122"/>
                <a:ea typeface="宋体" panose="02010600030101010101" pitchFamily="2" charset="-122"/>
              </a:rPr>
              <a:t>类），航空、航天（</a:t>
            </a:r>
            <a:r>
              <a:rPr lang="en-US" altLang="zh-CN" sz="2000" b="0" i="0" dirty="0">
                <a:solidFill>
                  <a:srgbClr val="333333"/>
                </a:solidFill>
                <a:effectLst/>
                <a:latin typeface="Arial" panose="020B0604020202020204" pitchFamily="34" charset="0"/>
              </a:rPr>
              <a:t>V</a:t>
            </a:r>
            <a:r>
              <a:rPr lang="zh-CN" altLang="en-US" sz="2000" b="0" i="0" dirty="0">
                <a:solidFill>
                  <a:srgbClr val="333333"/>
                </a:solidFill>
                <a:effectLst/>
                <a:latin typeface="宋体" panose="02010600030101010101" pitchFamily="2" charset="-122"/>
                <a:ea typeface="宋体" panose="02010600030101010101" pitchFamily="2" charset="-122"/>
              </a:rPr>
              <a:t>类），环境科学、安全科学（</a:t>
            </a:r>
            <a:r>
              <a:rPr lang="en-US" altLang="zh-CN" sz="2000" b="0" i="0" dirty="0">
                <a:solidFill>
                  <a:srgbClr val="333333"/>
                </a:solidFill>
                <a:effectLst/>
                <a:latin typeface="Arial" panose="020B0604020202020204" pitchFamily="34" charset="0"/>
              </a:rPr>
              <a:t>X</a:t>
            </a:r>
            <a:r>
              <a:rPr lang="zh-CN" altLang="en-US" sz="2000" b="0" i="0" dirty="0">
                <a:solidFill>
                  <a:srgbClr val="333333"/>
                </a:solidFill>
                <a:effectLst/>
                <a:latin typeface="宋体" panose="02010600030101010101" pitchFamily="2" charset="-122"/>
                <a:ea typeface="宋体" panose="02010600030101010101" pitchFamily="2" charset="-122"/>
              </a:rPr>
              <a:t>类），综合性图书（</a:t>
            </a:r>
            <a:r>
              <a:rPr lang="en-US" altLang="zh-CN" sz="2000" b="0" i="0" dirty="0">
                <a:solidFill>
                  <a:srgbClr val="333333"/>
                </a:solidFill>
                <a:effectLst/>
                <a:latin typeface="Arial" panose="020B0604020202020204" pitchFamily="34" charset="0"/>
              </a:rPr>
              <a:t>Z</a:t>
            </a:r>
            <a:r>
              <a:rPr lang="zh-CN" altLang="en-US" sz="2000" b="0" i="0" dirty="0">
                <a:solidFill>
                  <a:srgbClr val="333333"/>
                </a:solidFill>
                <a:effectLst/>
                <a:latin typeface="宋体" panose="02010600030101010101" pitchFamily="2" charset="-122"/>
                <a:ea typeface="宋体" panose="02010600030101010101" pitchFamily="2" charset="-122"/>
              </a:rPr>
              <a:t>类）。</a:t>
            </a:r>
            <a:endParaRPr lang="en-US" altLang="zh-CN" sz="2000" b="0" i="0" dirty="0">
              <a:solidFill>
                <a:srgbClr val="333333"/>
              </a:solidFill>
              <a:effectLst/>
              <a:latin typeface="宋体" panose="02010600030101010101" pitchFamily="2" charset="-122"/>
              <a:ea typeface="宋体" panose="02010600030101010101" pitchFamily="2" charset="-122"/>
            </a:endParaRPr>
          </a:p>
          <a:p>
            <a:pPr algn="just">
              <a:lnSpc>
                <a:spcPct val="200000"/>
              </a:lnSpc>
            </a:pPr>
            <a:r>
              <a:rPr lang="zh-CN" altLang="en-US" sz="2000" b="1" dirty="0">
                <a:solidFill>
                  <a:srgbClr val="333333"/>
                </a:solidFill>
                <a:latin typeface="宋体" panose="02010600030101010101" pitchFamily="2" charset="-122"/>
                <a:ea typeface="宋体" panose="02010600030101010101" pitchFamily="2" charset="-122"/>
              </a:rPr>
              <a:t>凌曦分馆：</a:t>
            </a:r>
            <a:r>
              <a:rPr lang="zh-CN" altLang="en-US" sz="2000" b="0" i="0" dirty="0">
                <a:solidFill>
                  <a:srgbClr val="333333"/>
                </a:solidFill>
                <a:effectLst/>
                <a:latin typeface="宋体" panose="02010600030101010101" pitchFamily="2" charset="-122"/>
                <a:ea typeface="宋体" panose="02010600030101010101" pitchFamily="2" charset="-122"/>
              </a:rPr>
              <a:t>马克思主义、列宁主义、毛泽东思想、邓小平理论（</a:t>
            </a:r>
            <a:r>
              <a:rPr lang="en-US" altLang="zh-CN" sz="2000" b="0" i="0" dirty="0">
                <a:solidFill>
                  <a:srgbClr val="333333"/>
                </a:solidFill>
                <a:effectLst/>
                <a:latin typeface="Arial" panose="020B0604020202020204" pitchFamily="34" charset="0"/>
              </a:rPr>
              <a:t>A</a:t>
            </a:r>
            <a:r>
              <a:rPr lang="zh-CN" altLang="en-US" sz="2000" b="0" i="0" dirty="0">
                <a:solidFill>
                  <a:srgbClr val="333333"/>
                </a:solidFill>
                <a:effectLst/>
                <a:latin typeface="宋体" panose="02010600030101010101" pitchFamily="2" charset="-122"/>
                <a:ea typeface="宋体" panose="02010600030101010101" pitchFamily="2" charset="-122"/>
              </a:rPr>
              <a:t>类），哲学、宗教（</a:t>
            </a:r>
            <a:r>
              <a:rPr lang="en-US" altLang="zh-CN" sz="2000" b="0" i="0" dirty="0">
                <a:solidFill>
                  <a:srgbClr val="333333"/>
                </a:solidFill>
                <a:effectLst/>
                <a:latin typeface="Arial" panose="020B0604020202020204" pitchFamily="34" charset="0"/>
              </a:rPr>
              <a:t>B</a:t>
            </a:r>
            <a:r>
              <a:rPr lang="zh-CN" altLang="en-US" sz="2000" b="0" i="0" dirty="0">
                <a:solidFill>
                  <a:srgbClr val="333333"/>
                </a:solidFill>
                <a:effectLst/>
                <a:latin typeface="宋体" panose="02010600030101010101" pitchFamily="2" charset="-122"/>
                <a:ea typeface="宋体" panose="02010600030101010101" pitchFamily="2" charset="-122"/>
              </a:rPr>
              <a:t>类），社会</a:t>
            </a:r>
            <a:endParaRPr lang="en-US" altLang="zh-CN" sz="2000" b="0" i="0" dirty="0">
              <a:solidFill>
                <a:srgbClr val="333333"/>
              </a:solidFill>
              <a:effectLst/>
              <a:latin typeface="宋体" panose="02010600030101010101" pitchFamily="2" charset="-122"/>
              <a:ea typeface="宋体" panose="02010600030101010101" pitchFamily="2" charset="-122"/>
            </a:endParaRPr>
          </a:p>
          <a:p>
            <a:pPr algn="just">
              <a:lnSpc>
                <a:spcPct val="200000"/>
              </a:lnSpc>
            </a:pPr>
            <a:r>
              <a:rPr lang="zh-CN" altLang="en-US" sz="2000" b="0" i="0" dirty="0">
                <a:solidFill>
                  <a:srgbClr val="333333"/>
                </a:solidFill>
                <a:effectLst/>
                <a:latin typeface="宋体" panose="02010600030101010101" pitchFamily="2" charset="-122"/>
                <a:ea typeface="宋体" panose="02010600030101010101" pitchFamily="2" charset="-122"/>
              </a:rPr>
              <a:t>科学总论（</a:t>
            </a:r>
            <a:r>
              <a:rPr lang="en-US" altLang="zh-CN" sz="2000" b="0" i="0" dirty="0">
                <a:solidFill>
                  <a:srgbClr val="333333"/>
                </a:solidFill>
                <a:effectLst/>
                <a:latin typeface="Arial" panose="020B0604020202020204" pitchFamily="34" charset="0"/>
              </a:rPr>
              <a:t>C</a:t>
            </a:r>
            <a:r>
              <a:rPr lang="zh-CN" altLang="en-US" sz="2000" b="0" i="0" dirty="0">
                <a:solidFill>
                  <a:srgbClr val="333333"/>
                </a:solidFill>
                <a:effectLst/>
                <a:latin typeface="宋体" panose="02010600030101010101" pitchFamily="2" charset="-122"/>
                <a:ea typeface="宋体" panose="02010600030101010101" pitchFamily="2" charset="-122"/>
              </a:rPr>
              <a:t>类），政治、法律（</a:t>
            </a:r>
            <a:r>
              <a:rPr lang="en-US" altLang="zh-CN" sz="2000" b="0" i="0" dirty="0">
                <a:solidFill>
                  <a:srgbClr val="333333"/>
                </a:solidFill>
                <a:effectLst/>
                <a:latin typeface="Arial" panose="020B0604020202020204" pitchFamily="34" charset="0"/>
              </a:rPr>
              <a:t>D</a:t>
            </a:r>
            <a:r>
              <a:rPr lang="zh-CN" altLang="en-US" sz="2000" b="0" i="0" dirty="0">
                <a:solidFill>
                  <a:srgbClr val="333333"/>
                </a:solidFill>
                <a:effectLst/>
                <a:latin typeface="宋体" panose="02010600030101010101" pitchFamily="2" charset="-122"/>
                <a:ea typeface="宋体" panose="02010600030101010101" pitchFamily="2" charset="-122"/>
              </a:rPr>
              <a:t>类），语言、文字（</a:t>
            </a:r>
            <a:r>
              <a:rPr lang="en-US" altLang="zh-CN" sz="2000" b="0" i="0" dirty="0">
                <a:solidFill>
                  <a:srgbClr val="333333"/>
                </a:solidFill>
                <a:effectLst/>
                <a:latin typeface="Arial" panose="020B0604020202020204" pitchFamily="34" charset="0"/>
              </a:rPr>
              <a:t>H</a:t>
            </a:r>
            <a:r>
              <a:rPr lang="zh-CN" altLang="en-US" sz="2000" b="0" i="0" dirty="0">
                <a:solidFill>
                  <a:srgbClr val="333333"/>
                </a:solidFill>
                <a:effectLst/>
                <a:latin typeface="宋体" panose="02010600030101010101" pitchFamily="2" charset="-122"/>
                <a:ea typeface="宋体" panose="02010600030101010101" pitchFamily="2" charset="-122"/>
              </a:rPr>
              <a:t>类），工业技术（</a:t>
            </a:r>
            <a:r>
              <a:rPr lang="en-US" altLang="zh-CN" sz="2000" b="0" i="0" dirty="0">
                <a:solidFill>
                  <a:srgbClr val="333333"/>
                </a:solidFill>
                <a:effectLst/>
                <a:latin typeface="Arial" panose="020B0604020202020204" pitchFamily="34" charset="0"/>
              </a:rPr>
              <a:t>T</a:t>
            </a:r>
            <a:r>
              <a:rPr lang="zh-CN" altLang="en-US" sz="2000" b="0" i="0" dirty="0">
                <a:solidFill>
                  <a:srgbClr val="333333"/>
                </a:solidFill>
                <a:effectLst/>
                <a:latin typeface="宋体" panose="02010600030101010101" pitchFamily="2" charset="-122"/>
                <a:ea typeface="宋体" panose="02010600030101010101" pitchFamily="2" charset="-122"/>
              </a:rPr>
              <a:t>类）。</a:t>
            </a:r>
            <a:endParaRPr lang="en-US" altLang="zh-CN" sz="2000" b="0" i="0" dirty="0">
              <a:solidFill>
                <a:srgbClr val="333333"/>
              </a:solidFill>
              <a:effectLst/>
              <a:latin typeface="宋体" panose="02010600030101010101" pitchFamily="2" charset="-122"/>
              <a:ea typeface="宋体" panose="02010600030101010101" pitchFamily="2" charset="-122"/>
            </a:endParaRPr>
          </a:p>
          <a:p>
            <a:pPr algn="just">
              <a:lnSpc>
                <a:spcPct val="200000"/>
              </a:lnSpc>
            </a:pPr>
            <a:r>
              <a:rPr lang="zh-CN" altLang="en-US" sz="2000" b="1" dirty="0">
                <a:solidFill>
                  <a:srgbClr val="333333"/>
                </a:solidFill>
                <a:latin typeface="宋体" panose="02010600030101010101" pitchFamily="2" charset="-122"/>
                <a:ea typeface="宋体" panose="02010600030101010101" pitchFamily="2" charset="-122"/>
              </a:rPr>
              <a:t>西区分馆：</a:t>
            </a:r>
            <a:r>
              <a:rPr lang="zh-CN" altLang="en-US" sz="2000" dirty="0">
                <a:solidFill>
                  <a:srgbClr val="333333"/>
                </a:solidFill>
                <a:effectLst/>
                <a:latin typeface="宋体" panose="02010600030101010101" pitchFamily="2" charset="-122"/>
                <a:ea typeface="宋体" panose="02010600030101010101" pitchFamily="2" charset="-122"/>
              </a:rPr>
              <a:t>艺术（</a:t>
            </a:r>
            <a:r>
              <a:rPr lang="en-US" altLang="zh-CN" sz="2000" dirty="0">
                <a:solidFill>
                  <a:srgbClr val="333333"/>
                </a:solidFill>
                <a:effectLst/>
              </a:rPr>
              <a:t>J</a:t>
            </a:r>
            <a:r>
              <a:rPr lang="zh-CN" altLang="en-US" sz="2000" dirty="0">
                <a:solidFill>
                  <a:srgbClr val="333333"/>
                </a:solidFill>
                <a:effectLst/>
                <a:latin typeface="宋体" panose="02010600030101010101" pitchFamily="2" charset="-122"/>
                <a:ea typeface="宋体" panose="02010600030101010101" pitchFamily="2" charset="-122"/>
              </a:rPr>
              <a:t>类），生物科学（</a:t>
            </a:r>
            <a:r>
              <a:rPr lang="en-US" altLang="zh-CN" sz="2000" dirty="0">
                <a:solidFill>
                  <a:srgbClr val="333333"/>
                </a:solidFill>
                <a:effectLst/>
              </a:rPr>
              <a:t>Q</a:t>
            </a:r>
            <a:r>
              <a:rPr lang="zh-CN" altLang="en-US" sz="2000" dirty="0">
                <a:solidFill>
                  <a:srgbClr val="333333"/>
                </a:solidFill>
                <a:effectLst/>
                <a:latin typeface="宋体" panose="02010600030101010101" pitchFamily="2" charset="-122"/>
                <a:ea typeface="宋体" panose="02010600030101010101" pitchFamily="2" charset="-122"/>
              </a:rPr>
              <a:t>类），医药、卫生（</a:t>
            </a:r>
            <a:r>
              <a:rPr lang="en-US" altLang="zh-CN" sz="2000" dirty="0">
                <a:solidFill>
                  <a:srgbClr val="333333"/>
                </a:solidFill>
                <a:effectLst/>
              </a:rPr>
              <a:t>R</a:t>
            </a:r>
            <a:r>
              <a:rPr lang="zh-CN" altLang="en-US" sz="2000" dirty="0">
                <a:solidFill>
                  <a:srgbClr val="333333"/>
                </a:solidFill>
                <a:effectLst/>
                <a:latin typeface="宋体" panose="02010600030101010101" pitchFamily="2" charset="-122"/>
                <a:ea typeface="宋体" panose="02010600030101010101" pitchFamily="2" charset="-122"/>
              </a:rPr>
              <a:t>类）。</a:t>
            </a:r>
            <a:endParaRPr lang="zh-CN" altLang="en-US" sz="2000" dirty="0">
              <a:solidFill>
                <a:srgbClr val="333333"/>
              </a:solidFill>
              <a:effectLst/>
            </a:endParaRPr>
          </a:p>
          <a:p>
            <a:br>
              <a:rPr lang="zh-CN" altLang="en-US" sz="2000" dirty="0">
                <a:solidFill>
                  <a:srgbClr val="333333"/>
                </a:solidFill>
                <a:effectLst/>
              </a:rPr>
            </a:br>
            <a:endParaRPr lang="en-US" altLang="zh-CN" sz="2000" b="1" dirty="0">
              <a:latin typeface="方正毡笔黑简体" panose="03000509000000000000" charset="-122"/>
              <a:ea typeface="方正毡笔黑简体" panose="03000509000000000000" charset="-122"/>
            </a:endParaRPr>
          </a:p>
        </p:txBody>
      </p:sp>
      <p:grpSp>
        <p:nvGrpSpPr>
          <p:cNvPr id="6" name="组合 5"/>
          <p:cNvGrpSpPr/>
          <p:nvPr/>
        </p:nvGrpSpPr>
        <p:grpSpPr>
          <a:xfrm>
            <a:off x="3488297" y="389892"/>
            <a:ext cx="4880467" cy="558603"/>
            <a:chOff x="4361" y="224"/>
            <a:chExt cx="5679" cy="650"/>
          </a:xfrm>
        </p:grpSpPr>
        <p:sp>
          <p:nvSpPr>
            <p:cNvPr id="7" name="圆角矩形 6"/>
            <p:cNvSpPr/>
            <p:nvPr/>
          </p:nvSpPr>
          <p:spPr>
            <a:xfrm>
              <a:off x="5499" y="224"/>
              <a:ext cx="3401" cy="61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8" name="组合 7"/>
            <p:cNvGrpSpPr/>
            <p:nvPr/>
          </p:nvGrpSpPr>
          <p:grpSpPr>
            <a:xfrm>
              <a:off x="9326" y="404"/>
              <a:ext cx="714" cy="255"/>
              <a:chOff x="264939" y="188640"/>
              <a:chExt cx="604358" cy="216024"/>
            </a:xfrm>
          </p:grpSpPr>
          <p:sp>
            <p:nvSpPr>
              <p:cNvPr id="11" name="燕尾形 10"/>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2" name="燕尾形 11"/>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4" name="燕尾形 13"/>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15" name="文本框 9"/>
            <p:cNvSpPr txBox="1"/>
            <p:nvPr/>
          </p:nvSpPr>
          <p:spPr>
            <a:xfrm>
              <a:off x="5361" y="312"/>
              <a:ext cx="3471" cy="562"/>
            </a:xfrm>
            <a:prstGeom prst="rect">
              <a:avLst/>
            </a:prstGeom>
            <a:noFill/>
          </p:spPr>
          <p:txBody>
            <a:bodyPr wrap="square" lIns="51422" tIns="25711" rIns="51422" bIns="25711" rtlCol="0">
              <a:spAutoFit/>
            </a:bodyPr>
            <a:lstStyle/>
            <a:p>
              <a:pPr marL="0" lvl="1" algn="ctr"/>
              <a:r>
                <a:rPr lang="zh-CN" altLang="en-US" sz="2800" dirty="0">
                  <a:latin typeface="方正毡笔黑简体" panose="03000509000000000000" charset="-122"/>
                  <a:ea typeface="方正毡笔黑简体" panose="03000509000000000000" charset="-122"/>
                  <a:sym typeface="+mn-ea"/>
                </a:rPr>
                <a:t>（二）、馆藏分布</a:t>
              </a:r>
              <a:endParaRPr lang="zh-CN" altLang="en-US" sz="2800" dirty="0">
                <a:solidFill>
                  <a:schemeClr val="tx1">
                    <a:lumMod val="65000"/>
                    <a:lumOff val="35000"/>
                  </a:schemeClr>
                </a:solidFill>
                <a:latin typeface="方正毡笔黑简体" panose="03000509000000000000" charset="-122"/>
                <a:ea typeface="方正毡笔黑简体" panose="03000509000000000000" charset="-122"/>
                <a:cs typeface="字魂181号-飞驰标题体" panose="00000500000000000000" pitchFamily="2" charset="-122"/>
                <a:sym typeface="+mn-ea"/>
              </a:endParaRPr>
            </a:p>
          </p:txBody>
        </p:sp>
        <p:grpSp>
          <p:nvGrpSpPr>
            <p:cNvPr id="16" name="组合 15"/>
            <p:cNvGrpSpPr/>
            <p:nvPr/>
          </p:nvGrpSpPr>
          <p:grpSpPr>
            <a:xfrm rot="10800000">
              <a:off x="4361" y="404"/>
              <a:ext cx="714" cy="255"/>
              <a:chOff x="264939" y="188640"/>
              <a:chExt cx="604358" cy="216024"/>
            </a:xfrm>
          </p:grpSpPr>
          <p:sp>
            <p:nvSpPr>
              <p:cNvPr id="17" name="燕尾形 5"/>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8" name="燕尾形 6"/>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9" name="燕尾形 7"/>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spTree>
  </p:cSld>
  <p:clrMapOvr>
    <a:masterClrMapping/>
  </p:clrMapOvr>
  <p:transition spd="slow" advTm="500">
    <p:fade/>
  </p:transition>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fd26d55e-dc85-4986-8f35-f4bc667f3731}"/>
  <p:tag name="TABLE_SKINIDX" val="0"/>
  <p:tag name="TABLE_ENCOLOR" val="#FFFFFF"/>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800,&quot;width&quot;:14969}"/>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d4b19455-7e29-4e5a-a8d1-9275bb597f9d}"/>
  <p:tag name="TABLE_SKINIDX" val="0"/>
  <p:tag name="TABLE_ENCOLOR" val="#FFFFFF"/>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800,&quot;width&quot;:14969}"/>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147722da-96a0-465c-99df-b7c7bc9dfc53}"/>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b1a2b18c-0d1d-43dd-8d71-bf3870eaa068}"/>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b1d1c1f4-6695-4fba-9cc1-dda3f0354d40}"/>
  <p:tag name="TABLE_SKINIDX" val="0"/>
  <p:tag name="TABLE_ENCOLOR" val="#FFFFFF"/>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800,&quot;width&quot;:14969}"/>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800,&quot;width&quot;:1496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TotalTime>
  <Words>3306</Words>
  <Application>Microsoft Office PowerPoint</Application>
  <PresentationFormat>宽屏</PresentationFormat>
  <Paragraphs>328</Paragraphs>
  <Slides>56</Slides>
  <Notes>2</Notes>
  <HiddenSlides>0</HiddenSlides>
  <MMClips>0</MMClips>
  <ScaleCrop>false</ScaleCrop>
  <HeadingPairs>
    <vt:vector size="6" baseType="variant">
      <vt:variant>
        <vt:lpstr>已用的字体</vt:lpstr>
      </vt:variant>
      <vt:variant>
        <vt:i4>14</vt:i4>
      </vt:variant>
      <vt:variant>
        <vt:lpstr>主题</vt:lpstr>
      </vt:variant>
      <vt:variant>
        <vt:i4>10</vt:i4>
      </vt:variant>
      <vt:variant>
        <vt:lpstr>幻灯片标题</vt:lpstr>
      </vt:variant>
      <vt:variant>
        <vt:i4>56</vt:i4>
      </vt:variant>
    </vt:vector>
  </HeadingPairs>
  <TitlesOfParts>
    <vt:vector size="80" baseType="lpstr">
      <vt:lpstr>等线</vt:lpstr>
      <vt:lpstr>等线 Light</vt:lpstr>
      <vt:lpstr>方正静蕾简体</vt:lpstr>
      <vt:lpstr>方正毡笔黑简体</vt:lpstr>
      <vt:lpstr>方正准圆简体</vt:lpstr>
      <vt:lpstr>黑体</vt:lpstr>
      <vt:lpstr>楷体</vt:lpstr>
      <vt:lpstr>宋体</vt:lpstr>
      <vt:lpstr>微软雅黑</vt:lpstr>
      <vt:lpstr>造字工房悦圆（非商用）常规体</vt:lpstr>
      <vt:lpstr>字魂181号-飞驰标题体</vt:lpstr>
      <vt:lpstr>Arial</vt:lpstr>
      <vt:lpstr>Calibri</vt:lpstr>
      <vt:lpstr>Times New Roman</vt:lpstr>
      <vt:lpstr>Office 主题​​</vt:lpstr>
      <vt:lpstr>1_Office 主题​​</vt:lpstr>
      <vt:lpstr>3_Office 主题​​</vt:lpstr>
      <vt:lpstr>4_Office 主题​​</vt:lpstr>
      <vt:lpstr>2_Office 主题​​</vt:lpstr>
      <vt:lpstr>5_Office 主题​​</vt:lpstr>
      <vt:lpstr>6_Office 主题​​</vt:lpstr>
      <vt:lpstr>7_Office 主题​​</vt:lpstr>
      <vt:lpstr>8_Office 主题​​</vt:lpstr>
      <vt:lpstr>9_Office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陈孝贤</dc:creator>
  <cp:lastModifiedBy>Lenovo</cp:lastModifiedBy>
  <cp:revision>132</cp:revision>
  <dcterms:created xsi:type="dcterms:W3CDTF">2020-02-03T05:51:00Z</dcterms:created>
  <dcterms:modified xsi:type="dcterms:W3CDTF">2024-09-02T01:54:49Z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4CE2649FE17E471291E936DDF04DE38E</vt:lpwstr>
  </property>
  <property fmtid="{D5CDD505-2E9C-101B-9397-08002B2CF9AE}" pid="3" name="KSOProductBuildVer">
    <vt:lpwstr>2052-11.1.0.8976</vt:lpwstr>
  </property>
</Properties>
</file>