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7" r:id="rId3"/>
    <p:sldId id="275" r:id="rId4"/>
    <p:sldId id="273" r:id="rId5"/>
    <p:sldId id="272" r:id="rId6"/>
    <p:sldId id="276" r:id="rId7"/>
    <p:sldId id="284" r:id="rId8"/>
    <p:sldId id="285" r:id="rId9"/>
    <p:sldId id="269" r:id="rId10"/>
    <p:sldId id="278" r:id="rId11"/>
    <p:sldId id="288" r:id="rId12"/>
    <p:sldId id="279" r:id="rId13"/>
    <p:sldId id="289" r:id="rId14"/>
    <p:sldId id="287" r:id="rId15"/>
    <p:sldId id="286" r:id="rId16"/>
    <p:sldId id="290" r:id="rId17"/>
    <p:sldId id="281" r:id="rId18"/>
    <p:sldId id="282" r:id="rId19"/>
    <p:sldId id="283" r:id="rId20"/>
    <p:sldId id="292" r:id="rId21"/>
    <p:sldId id="261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4B"/>
    <a:srgbClr val="E42C58"/>
    <a:srgbClr val="E5863F"/>
    <a:srgbClr val="F0D790"/>
    <a:srgbClr val="E3B229"/>
    <a:srgbClr val="73CBCF"/>
    <a:srgbClr val="86C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tx1"/>
              </a:solidFill>
            </a:rPr>
            <a:t>1.</a:t>
          </a:r>
          <a:r>
            <a:rPr lang="zh-CN" altLang="en-US" b="1" dirty="0" smtClean="0">
              <a:solidFill>
                <a:schemeClr val="tx1"/>
              </a:solidFill>
            </a:rPr>
            <a:t>学科资源保障体系建设</a:t>
          </a:r>
          <a:endParaRPr lang="zh-CN" altLang="en-US" b="1" dirty="0">
            <a:solidFill>
              <a:schemeClr val="tx1"/>
            </a:solidFill>
          </a:endParaRPr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tx1"/>
              </a:solidFill>
            </a:rPr>
            <a:t>2.</a:t>
          </a:r>
          <a:r>
            <a:rPr lang="zh-CN" altLang="en-US" b="1" dirty="0" smtClean="0">
              <a:solidFill>
                <a:schemeClr val="tx1"/>
              </a:solidFill>
            </a:rPr>
            <a:t>全方位学科咨询</a:t>
          </a:r>
          <a:endParaRPr lang="zh-CN" altLang="en-US" b="1" dirty="0">
            <a:solidFill>
              <a:schemeClr val="tx1"/>
            </a:solidFill>
          </a:endParaRPr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tx1"/>
              </a:solidFill>
              <a:latin typeface="+mn-ea"/>
              <a:ea typeface="+mn-ea"/>
            </a:rPr>
            <a:t>3.</a:t>
          </a:r>
          <a:r>
            <a:rPr lang="zh-CN" altLang="en-US" b="1" dirty="0" smtClean="0">
              <a:solidFill>
                <a:schemeClr val="tx1"/>
              </a:solidFill>
              <a:latin typeface="+mn-ea"/>
              <a:ea typeface="+mn-ea"/>
            </a:rPr>
            <a:t>用户培训</a:t>
          </a:r>
          <a:endParaRPr lang="zh-CN" altLang="en-US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</dgm:pt>
    <dgm:pt modelId="{20A6C866-FD85-4400-83D4-E3B919A34B51}" type="pres">
      <dgm:prSet presAssocID="{5D72DEBB-C4EE-4A4C-998A-DBACC02F0CFB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</dgm:pt>
    <dgm:pt modelId="{5EFADA3F-DBD8-47B3-87A4-F7C4DF43CC18}" type="pres">
      <dgm:prSet presAssocID="{5D72DEBB-C4EE-4A4C-998A-DBACC02F0CFB}" presName="childText" presStyleLbl="conFgAcc1" presStyleIdx="0" presStyleCnt="3">
        <dgm:presLayoutVars>
          <dgm:bulletEnabled val="1"/>
        </dgm:presLayoutVars>
      </dgm:prSet>
      <dgm:spPr/>
    </dgm:pt>
    <dgm:pt modelId="{D5BCB613-75FD-4DEE-8DA5-6CE19F632FB4}" type="pres">
      <dgm:prSet presAssocID="{2E39222F-7B7B-4ED2-827E-1328DFCF5572}" presName="spaceBetweenRectangles" presStyleCnt="0"/>
      <dgm:spPr/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1" presStyleCnt="3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B38C66CE-824B-42F9-A9FE-390D8396D086}" type="pres">
      <dgm:prSet presAssocID="{B05E394A-9B94-4D12-AA2A-4A782672DD2C}" presName="parentLin" presStyleCnt="0"/>
      <dgm:spPr/>
    </dgm:pt>
    <dgm:pt modelId="{0846F4B8-B208-428D-B0F2-ECF3D2F850BA}" type="pres">
      <dgm:prSet presAssocID="{B05E394A-9B94-4D12-AA2A-4A782672DD2C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</dgm:pt>
    <dgm:pt modelId="{F776FF77-BBFD-429A-B555-3A759A0377CC}" type="pres">
      <dgm:prSet presAssocID="{B05E394A-9B94-4D12-AA2A-4A782672DD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EC2051-94DB-44FF-B693-BF5CD77705E1}" type="presOf" srcId="{5D72DEBB-C4EE-4A4C-998A-DBACC02F0CFB}" destId="{833C47F7-914D-4919-99FE-C55F44DD4350}" srcOrd="1" destOrd="0" presId="urn:microsoft.com/office/officeart/2005/8/layout/list1"/>
    <dgm:cxn modelId="{BCEA15C0-7747-4494-AED4-721925D00E69}" type="presOf" srcId="{B05E394A-9B94-4D12-AA2A-4A782672DD2C}" destId="{0846F4B8-B208-428D-B0F2-ECF3D2F850BA}" srcOrd="0" destOrd="0" presId="urn:microsoft.com/office/officeart/2005/8/layout/list1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E82EB4AA-7AEA-415B-90EC-0B4148A6C328}" type="presOf" srcId="{B05E394A-9B94-4D12-AA2A-4A782672DD2C}" destId="{8D3EE3B5-4895-4D5C-BF7C-9C953348E53B}" srcOrd="1" destOrd="0" presId="urn:microsoft.com/office/officeart/2005/8/layout/list1"/>
    <dgm:cxn modelId="{CC97DE7E-59C4-46AF-8C13-C8819E44F068}" type="presOf" srcId="{0274B17C-A8D6-4EC1-9F74-DEF1B852E50E}" destId="{290ADAC8-17E0-4F11-BE79-899CD4DD5E12}" srcOrd="0" destOrd="0" presId="urn:microsoft.com/office/officeart/2005/8/layout/list1"/>
    <dgm:cxn modelId="{A01DC0A0-08E4-414B-A492-5ABCC1227CC1}" type="presOf" srcId="{240C59D7-2CE4-462A-9515-C237DA44CA8D}" destId="{1C3B8E56-CDD6-48F6-8138-C0343817464C}" srcOrd="0" destOrd="0" presId="urn:microsoft.com/office/officeart/2005/8/layout/list1"/>
    <dgm:cxn modelId="{4F18EC89-71E3-43D8-BB3F-97A8E3FC3400}" type="presOf" srcId="{5D72DEBB-C4EE-4A4C-998A-DBACC02F0CFB}" destId="{20A6C866-FD85-4400-83D4-E3B919A34B51}" srcOrd="0" destOrd="0" presId="urn:microsoft.com/office/officeart/2005/8/layout/list1"/>
    <dgm:cxn modelId="{794C3068-6735-4A96-AF43-314DB4B6F67B}" type="presOf" srcId="{240C59D7-2CE4-462A-9515-C237DA44CA8D}" destId="{120FC45C-3BD5-48EA-A639-E7D5A20ED3FD}" srcOrd="1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51E69FC4-0EE6-4595-B3E6-FB438EAA2E42}" type="presParOf" srcId="{290ADAC8-17E0-4F11-BE79-899CD4DD5E12}" destId="{45EF6FC4-75DC-49E3-BD05-7B7E6300CE25}" srcOrd="0" destOrd="0" presId="urn:microsoft.com/office/officeart/2005/8/layout/list1"/>
    <dgm:cxn modelId="{17CF7E13-4587-45C4-B976-38BBF01BACAE}" type="presParOf" srcId="{45EF6FC4-75DC-49E3-BD05-7B7E6300CE25}" destId="{20A6C866-FD85-4400-83D4-E3B919A34B51}" srcOrd="0" destOrd="0" presId="urn:microsoft.com/office/officeart/2005/8/layout/list1"/>
    <dgm:cxn modelId="{1364E022-FF12-47C1-85DC-CB1384861256}" type="presParOf" srcId="{45EF6FC4-75DC-49E3-BD05-7B7E6300CE25}" destId="{833C47F7-914D-4919-99FE-C55F44DD4350}" srcOrd="1" destOrd="0" presId="urn:microsoft.com/office/officeart/2005/8/layout/list1"/>
    <dgm:cxn modelId="{C475779F-BA63-4BC1-90EF-4719E73CF91B}" type="presParOf" srcId="{290ADAC8-17E0-4F11-BE79-899CD4DD5E12}" destId="{1CA09CCC-EF99-4340-B4E1-5E5C5D8074D6}" srcOrd="1" destOrd="0" presId="urn:microsoft.com/office/officeart/2005/8/layout/list1"/>
    <dgm:cxn modelId="{14E082A4-EB0E-41CF-87BD-41C8FEA06A75}" type="presParOf" srcId="{290ADAC8-17E0-4F11-BE79-899CD4DD5E12}" destId="{5EFADA3F-DBD8-47B3-87A4-F7C4DF43CC18}" srcOrd="2" destOrd="0" presId="urn:microsoft.com/office/officeart/2005/8/layout/list1"/>
    <dgm:cxn modelId="{B995373A-F096-4AD3-A18D-A3A100C0E06B}" type="presParOf" srcId="{290ADAC8-17E0-4F11-BE79-899CD4DD5E12}" destId="{D5BCB613-75FD-4DEE-8DA5-6CE19F632FB4}" srcOrd="3" destOrd="0" presId="urn:microsoft.com/office/officeart/2005/8/layout/list1"/>
    <dgm:cxn modelId="{22A78B2C-A580-4283-978E-28B75D02D4CB}" type="presParOf" srcId="{290ADAC8-17E0-4F11-BE79-899CD4DD5E12}" destId="{AD00622C-704A-40DB-AA9A-CF6B66B9CB56}" srcOrd="4" destOrd="0" presId="urn:microsoft.com/office/officeart/2005/8/layout/list1"/>
    <dgm:cxn modelId="{0218FCFE-4283-43C9-B399-60DBB9ADC49E}" type="presParOf" srcId="{AD00622C-704A-40DB-AA9A-CF6B66B9CB56}" destId="{1C3B8E56-CDD6-48F6-8138-C0343817464C}" srcOrd="0" destOrd="0" presId="urn:microsoft.com/office/officeart/2005/8/layout/list1"/>
    <dgm:cxn modelId="{1EB7676E-A1D1-452A-BCED-1BAFF3F80B82}" type="presParOf" srcId="{AD00622C-704A-40DB-AA9A-CF6B66B9CB56}" destId="{120FC45C-3BD5-48EA-A639-E7D5A20ED3FD}" srcOrd="1" destOrd="0" presId="urn:microsoft.com/office/officeart/2005/8/layout/list1"/>
    <dgm:cxn modelId="{645ADCC3-8CC9-48CB-8B67-3C3D7C72E9B7}" type="presParOf" srcId="{290ADAC8-17E0-4F11-BE79-899CD4DD5E12}" destId="{197A93D8-BD3E-486E-ABDB-8DA346AD7C11}" srcOrd="5" destOrd="0" presId="urn:microsoft.com/office/officeart/2005/8/layout/list1"/>
    <dgm:cxn modelId="{C1A5E1ED-41BF-4ED3-B702-2527165B534D}" type="presParOf" srcId="{290ADAC8-17E0-4F11-BE79-899CD4DD5E12}" destId="{58D67328-282B-4E2B-B4DB-8AD412BAFFBC}" srcOrd="6" destOrd="0" presId="urn:microsoft.com/office/officeart/2005/8/layout/list1"/>
    <dgm:cxn modelId="{4869A8E4-1FBB-43FA-BAF6-2BC60F2DCB82}" type="presParOf" srcId="{290ADAC8-17E0-4F11-BE79-899CD4DD5E12}" destId="{C761DE94-27E5-4F75-9E5A-A7E6DD8791DF}" srcOrd="7" destOrd="0" presId="urn:microsoft.com/office/officeart/2005/8/layout/list1"/>
    <dgm:cxn modelId="{9FCC1CA0-DE3C-4F46-8887-348233C0D517}" type="presParOf" srcId="{290ADAC8-17E0-4F11-BE79-899CD4DD5E12}" destId="{B38C66CE-824B-42F9-A9FE-390D8396D086}" srcOrd="8" destOrd="0" presId="urn:microsoft.com/office/officeart/2005/8/layout/list1"/>
    <dgm:cxn modelId="{8D138B5B-7A0D-462D-AF82-2686300E1BAD}" type="presParOf" srcId="{B38C66CE-824B-42F9-A9FE-390D8396D086}" destId="{0846F4B8-B208-428D-B0F2-ECF3D2F850BA}" srcOrd="0" destOrd="0" presId="urn:microsoft.com/office/officeart/2005/8/layout/list1"/>
    <dgm:cxn modelId="{0F42C8FC-C0D1-4226-B110-7A750D0121DF}" type="presParOf" srcId="{B38C66CE-824B-42F9-A9FE-390D8396D086}" destId="{8D3EE3B5-4895-4D5C-BF7C-9C953348E53B}" srcOrd="1" destOrd="0" presId="urn:microsoft.com/office/officeart/2005/8/layout/list1"/>
    <dgm:cxn modelId="{2914A8EC-0589-42B2-A6CF-9F776448DC90}" type="presParOf" srcId="{290ADAC8-17E0-4F11-BE79-899CD4DD5E12}" destId="{F262F509-6396-4BFC-87D5-70BB0970B22E}" srcOrd="9" destOrd="0" presId="urn:microsoft.com/office/officeart/2005/8/layout/list1"/>
    <dgm:cxn modelId="{29CCD5E0-ED72-44D0-904E-6C0F296F26CD}" type="presParOf" srcId="{290ADAC8-17E0-4F11-BE79-899CD4DD5E12}" destId="{F776FF77-BBFD-429A-B555-3A759A0377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25601-7442-4889-ACDF-E4733D214A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B822E1D-731E-4DAD-9F5E-F183E252A3C0}">
      <dgm:prSet phldrT="[文本]" custT="1"/>
      <dgm:spPr/>
      <dgm:t>
        <a:bodyPr/>
        <a:lstStyle/>
        <a:p>
          <a:r>
            <a:rPr lang="zh-CN" altLang="en-US" sz="2000" dirty="0" smtClean="0"/>
            <a:t>联系图书馆信息技术部</a:t>
          </a:r>
          <a:endParaRPr lang="zh-CN" altLang="en-US" sz="2000" dirty="0"/>
        </a:p>
      </dgm:t>
    </dgm:pt>
    <dgm:pt modelId="{29E12387-0998-4F3C-86CF-620FAD40828D}" type="parTrans" cxnId="{D732C40E-5064-4818-AABF-B64549304C9B}">
      <dgm:prSet/>
      <dgm:spPr/>
      <dgm:t>
        <a:bodyPr/>
        <a:lstStyle/>
        <a:p>
          <a:endParaRPr lang="zh-CN" altLang="en-US"/>
        </a:p>
      </dgm:t>
    </dgm:pt>
    <dgm:pt modelId="{9F609B41-F242-4A33-A1F4-DAFF5689F023}" type="sibTrans" cxnId="{D732C40E-5064-4818-AABF-B64549304C9B}">
      <dgm:prSet/>
      <dgm:spPr/>
      <dgm:t>
        <a:bodyPr/>
        <a:lstStyle/>
        <a:p>
          <a:endParaRPr lang="zh-CN" altLang="en-US"/>
        </a:p>
      </dgm:t>
    </dgm:pt>
    <dgm:pt modelId="{9ECEE819-6916-4143-9FB6-C65B85A06DB6}">
      <dgm:prSet phldrT="[文本]" custT="1"/>
      <dgm:spPr/>
      <dgm:t>
        <a:bodyPr/>
        <a:lstStyle/>
        <a:p>
          <a:r>
            <a:rPr lang="zh-CN" altLang="en-US" sz="2000" dirty="0" smtClean="0"/>
            <a:t>用户填写服务登记表</a:t>
          </a:r>
          <a:endParaRPr lang="zh-CN" altLang="en-US" sz="2000" dirty="0"/>
        </a:p>
      </dgm:t>
    </dgm:pt>
    <dgm:pt modelId="{76E34E10-956E-419D-A93E-293B49A4A376}" type="parTrans" cxnId="{0BE82EC4-1FA4-4343-85D1-56E00A7B59E8}">
      <dgm:prSet/>
      <dgm:spPr/>
      <dgm:t>
        <a:bodyPr/>
        <a:lstStyle/>
        <a:p>
          <a:endParaRPr lang="zh-CN" altLang="en-US"/>
        </a:p>
      </dgm:t>
    </dgm:pt>
    <dgm:pt modelId="{3BBDE924-7896-42C0-A6DE-DAB9ABBC7C34}" type="sibTrans" cxnId="{0BE82EC4-1FA4-4343-85D1-56E00A7B59E8}">
      <dgm:prSet/>
      <dgm:spPr/>
      <dgm:t>
        <a:bodyPr/>
        <a:lstStyle/>
        <a:p>
          <a:endParaRPr lang="zh-CN" altLang="en-US"/>
        </a:p>
      </dgm:t>
    </dgm:pt>
    <dgm:pt modelId="{A8132BD0-C727-4BCC-85C4-B36CC294BAAD}">
      <dgm:prSet phldrT="[文本]" custT="1"/>
      <dgm:spPr/>
      <dgm:t>
        <a:bodyPr/>
        <a:lstStyle/>
        <a:p>
          <a:r>
            <a:rPr lang="zh-CN" altLang="en-US" sz="2000" dirty="0" smtClean="0"/>
            <a:t>用户详细介绍其需求</a:t>
          </a:r>
          <a:endParaRPr lang="en-US" altLang="zh-CN" sz="2000" dirty="0" smtClean="0"/>
        </a:p>
      </dgm:t>
    </dgm:pt>
    <dgm:pt modelId="{D32ED52C-8DD7-479D-9DAF-A6308434C011}" type="parTrans" cxnId="{626F174A-F103-4DD6-8D5A-0E2BB76E9DC7}">
      <dgm:prSet/>
      <dgm:spPr/>
      <dgm:t>
        <a:bodyPr/>
        <a:lstStyle/>
        <a:p>
          <a:endParaRPr lang="zh-CN" altLang="en-US"/>
        </a:p>
      </dgm:t>
    </dgm:pt>
    <dgm:pt modelId="{A91C45E2-7A11-4756-A78A-CAC3294B8D54}" type="sibTrans" cxnId="{626F174A-F103-4DD6-8D5A-0E2BB76E9DC7}">
      <dgm:prSet/>
      <dgm:spPr/>
      <dgm:t>
        <a:bodyPr/>
        <a:lstStyle/>
        <a:p>
          <a:endParaRPr lang="zh-CN" altLang="en-US"/>
        </a:p>
      </dgm:t>
    </dgm:pt>
    <dgm:pt modelId="{9AB4B788-C351-4D35-AFA2-891FCA1FB9A6}">
      <dgm:prSet phldrT="[文本]" custT="1"/>
      <dgm:spPr/>
      <dgm:t>
        <a:bodyPr/>
        <a:lstStyle/>
        <a:p>
          <a:r>
            <a:rPr lang="zh-CN" altLang="en-US" sz="2000" dirty="0" smtClean="0"/>
            <a:t>咨询员检索后提供信息</a:t>
          </a:r>
          <a:endParaRPr lang="en-US" altLang="zh-CN" sz="2000" dirty="0" smtClean="0"/>
        </a:p>
      </dgm:t>
    </dgm:pt>
    <dgm:pt modelId="{E2A83E76-337B-437F-B8BE-0B3299A0F608}" type="parTrans" cxnId="{01699121-BD6F-4E7D-9297-5A34930847D3}">
      <dgm:prSet/>
      <dgm:spPr/>
      <dgm:t>
        <a:bodyPr/>
        <a:lstStyle/>
        <a:p>
          <a:endParaRPr lang="zh-CN" altLang="en-US"/>
        </a:p>
      </dgm:t>
    </dgm:pt>
    <dgm:pt modelId="{067CC4F8-F111-4477-B416-76B1878CA176}" type="sibTrans" cxnId="{01699121-BD6F-4E7D-9297-5A34930847D3}">
      <dgm:prSet/>
      <dgm:spPr/>
      <dgm:t>
        <a:bodyPr/>
        <a:lstStyle/>
        <a:p>
          <a:endParaRPr lang="zh-CN" altLang="en-US"/>
        </a:p>
      </dgm:t>
    </dgm:pt>
    <dgm:pt modelId="{9141CA5B-DDE3-4D62-8D2C-A62291F879A5}">
      <dgm:prSet phldrT="[文本]" custT="1"/>
      <dgm:spPr/>
      <dgm:t>
        <a:bodyPr/>
        <a:lstStyle/>
        <a:p>
          <a:r>
            <a:rPr lang="zh-CN" altLang="en-US" sz="2000" dirty="0" smtClean="0"/>
            <a:t>用户回馈</a:t>
          </a:r>
          <a:endParaRPr lang="en-US" altLang="zh-CN" sz="2000" dirty="0" smtClean="0"/>
        </a:p>
      </dgm:t>
    </dgm:pt>
    <dgm:pt modelId="{FDE7EF82-2DBE-4B96-A414-C296A674913F}" type="parTrans" cxnId="{BE54BC7E-7CB2-49FE-A7DF-7AF5FAE69EEA}">
      <dgm:prSet/>
      <dgm:spPr/>
      <dgm:t>
        <a:bodyPr/>
        <a:lstStyle/>
        <a:p>
          <a:endParaRPr lang="zh-CN" altLang="en-US"/>
        </a:p>
      </dgm:t>
    </dgm:pt>
    <dgm:pt modelId="{3C127B28-48A6-47C4-A58F-5FD72370672E}" type="sibTrans" cxnId="{BE54BC7E-7CB2-49FE-A7DF-7AF5FAE69EEA}">
      <dgm:prSet/>
      <dgm:spPr/>
      <dgm:t>
        <a:bodyPr/>
        <a:lstStyle/>
        <a:p>
          <a:endParaRPr lang="zh-CN" altLang="en-US"/>
        </a:p>
      </dgm:t>
    </dgm:pt>
    <dgm:pt modelId="{1239C412-2A03-4F3E-843D-7D043861EB53}">
      <dgm:prSet phldrT="[文本]" custT="1"/>
      <dgm:spPr/>
      <dgm:t>
        <a:bodyPr/>
        <a:lstStyle/>
        <a:p>
          <a:r>
            <a:rPr lang="zh-CN" altLang="en-US" sz="2000" dirty="0" smtClean="0"/>
            <a:t>咨询员处理回馈意见</a:t>
          </a:r>
          <a:endParaRPr lang="en-US" altLang="zh-CN" sz="2000" dirty="0" smtClean="0"/>
        </a:p>
      </dgm:t>
    </dgm:pt>
    <dgm:pt modelId="{E51EA119-343F-4430-8A58-A14817369698}" type="parTrans" cxnId="{FE83944C-58CD-41DC-AC77-2A12C9CFC67F}">
      <dgm:prSet/>
      <dgm:spPr/>
      <dgm:t>
        <a:bodyPr/>
        <a:lstStyle/>
        <a:p>
          <a:endParaRPr lang="zh-CN" altLang="en-US"/>
        </a:p>
      </dgm:t>
    </dgm:pt>
    <dgm:pt modelId="{0AA6200C-74EA-45B1-88DD-74795A20756E}" type="sibTrans" cxnId="{FE83944C-58CD-41DC-AC77-2A12C9CFC67F}">
      <dgm:prSet/>
      <dgm:spPr/>
      <dgm:t>
        <a:bodyPr/>
        <a:lstStyle/>
        <a:p>
          <a:endParaRPr lang="zh-CN" altLang="en-US"/>
        </a:p>
      </dgm:t>
    </dgm:pt>
    <dgm:pt modelId="{89E94B1A-8BC8-49F2-AE39-5FF4699C3BE9}" type="pres">
      <dgm:prSet presAssocID="{18325601-7442-4889-ACDF-E4733D214A24}" presName="Name0" presStyleCnt="0">
        <dgm:presLayoutVars>
          <dgm:dir/>
          <dgm:resizeHandles val="exact"/>
        </dgm:presLayoutVars>
      </dgm:prSet>
      <dgm:spPr/>
    </dgm:pt>
    <dgm:pt modelId="{D8432A56-6FC1-474B-97BB-953334358120}" type="pres">
      <dgm:prSet presAssocID="{2B822E1D-731E-4DAD-9F5E-F183E252A3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C44F64-C684-42E1-B53A-5351234A3F58}" type="pres">
      <dgm:prSet presAssocID="{9F609B41-F242-4A33-A1F4-DAFF5689F023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6E51F794-9C92-45BB-8453-7527CD3AE79F}" type="pres">
      <dgm:prSet presAssocID="{9F609B41-F242-4A33-A1F4-DAFF5689F023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347568C0-FF8D-43E0-B0FC-1E98F9808CC7}" type="pres">
      <dgm:prSet presAssocID="{9ECEE819-6916-4143-9FB6-C65B85A06DB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4EF3A4-B4E0-4656-945D-353005CC5F62}" type="pres">
      <dgm:prSet presAssocID="{3BBDE924-7896-42C0-A6DE-DAB9ABBC7C34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026F75ED-6E93-413A-AA0C-E4E41C082130}" type="pres">
      <dgm:prSet presAssocID="{3BBDE924-7896-42C0-A6DE-DAB9ABBC7C34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6D1D061D-3B4A-407F-B01D-ACB435EA2941}" type="pres">
      <dgm:prSet presAssocID="{A8132BD0-C727-4BCC-85C4-B36CC294BAA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BB9E4B-347D-493C-BA10-FAE6E114AE5D}" type="pres">
      <dgm:prSet presAssocID="{A91C45E2-7A11-4756-A78A-CAC3294B8D54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C776ED0C-F01B-4531-A2C7-CF55E45A30B0}" type="pres">
      <dgm:prSet presAssocID="{A91C45E2-7A11-4756-A78A-CAC3294B8D54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B94AB35A-A7CC-431A-970A-EF85B78A3AED}" type="pres">
      <dgm:prSet presAssocID="{9AB4B788-C351-4D35-AFA2-891FCA1FB9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9F9FB6-6B96-4E5B-831A-6B21D5B2E2AB}" type="pres">
      <dgm:prSet presAssocID="{067CC4F8-F111-4477-B416-76B1878CA176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2B1DB728-8482-4AAC-B37A-14FFD0566DAF}" type="pres">
      <dgm:prSet presAssocID="{067CC4F8-F111-4477-B416-76B1878CA176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DC0922EE-DBF9-4F58-A127-3E1E47069594}" type="pres">
      <dgm:prSet presAssocID="{9141CA5B-DDE3-4D62-8D2C-A62291F879A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FFEF29-726B-443D-9B4D-4762151B98D1}" type="pres">
      <dgm:prSet presAssocID="{3C127B28-48A6-47C4-A58F-5FD72370672E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C884BC9D-3D45-42EB-9DB2-6E1DC9F9A954}" type="pres">
      <dgm:prSet presAssocID="{3C127B28-48A6-47C4-A58F-5FD72370672E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3BB0FBFE-1A78-4B1F-9137-6FCB5477D11F}" type="pres">
      <dgm:prSet presAssocID="{1239C412-2A03-4F3E-843D-7D043861EB5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8708CC0-758B-4A5C-902E-5D5E6D05DFE5}" type="presOf" srcId="{3C127B28-48A6-47C4-A58F-5FD72370672E}" destId="{C884BC9D-3D45-42EB-9DB2-6E1DC9F9A954}" srcOrd="1" destOrd="0" presId="urn:microsoft.com/office/officeart/2005/8/layout/process1"/>
    <dgm:cxn modelId="{2218CBF4-CDE6-4E61-9931-F0D69E6E0EE6}" type="presOf" srcId="{18325601-7442-4889-ACDF-E4733D214A24}" destId="{89E94B1A-8BC8-49F2-AE39-5FF4699C3BE9}" srcOrd="0" destOrd="0" presId="urn:microsoft.com/office/officeart/2005/8/layout/process1"/>
    <dgm:cxn modelId="{75CADE95-2BEF-4AB9-A45C-78D14FE8E76A}" type="presOf" srcId="{3BBDE924-7896-42C0-A6DE-DAB9ABBC7C34}" destId="{026F75ED-6E93-413A-AA0C-E4E41C082130}" srcOrd="1" destOrd="0" presId="urn:microsoft.com/office/officeart/2005/8/layout/process1"/>
    <dgm:cxn modelId="{AB6D6166-E948-476C-BBC9-147CED11763C}" type="presOf" srcId="{A8132BD0-C727-4BCC-85C4-B36CC294BAAD}" destId="{6D1D061D-3B4A-407F-B01D-ACB435EA2941}" srcOrd="0" destOrd="0" presId="urn:microsoft.com/office/officeart/2005/8/layout/process1"/>
    <dgm:cxn modelId="{E8A97BC0-7490-46C3-A869-504F4963E5BD}" type="presOf" srcId="{3BBDE924-7896-42C0-A6DE-DAB9ABBC7C34}" destId="{944EF3A4-B4E0-4656-945D-353005CC5F62}" srcOrd="0" destOrd="0" presId="urn:microsoft.com/office/officeart/2005/8/layout/process1"/>
    <dgm:cxn modelId="{E55E4567-73DD-4553-A407-15C0754E1627}" type="presOf" srcId="{A91C45E2-7A11-4756-A78A-CAC3294B8D54}" destId="{9CBB9E4B-347D-493C-BA10-FAE6E114AE5D}" srcOrd="0" destOrd="0" presId="urn:microsoft.com/office/officeart/2005/8/layout/process1"/>
    <dgm:cxn modelId="{9EB75F08-C7A4-43D4-8871-57D266664E97}" type="presOf" srcId="{2B822E1D-731E-4DAD-9F5E-F183E252A3C0}" destId="{D8432A56-6FC1-474B-97BB-953334358120}" srcOrd="0" destOrd="0" presId="urn:microsoft.com/office/officeart/2005/8/layout/process1"/>
    <dgm:cxn modelId="{0F7738CD-74DC-40B4-A642-A68C8D0338DD}" type="presOf" srcId="{067CC4F8-F111-4477-B416-76B1878CA176}" destId="{879F9FB6-6B96-4E5B-831A-6B21D5B2E2AB}" srcOrd="0" destOrd="0" presId="urn:microsoft.com/office/officeart/2005/8/layout/process1"/>
    <dgm:cxn modelId="{61E5081B-C3EF-448E-9E32-CC6F33B5147D}" type="presOf" srcId="{9ECEE819-6916-4143-9FB6-C65B85A06DB6}" destId="{347568C0-FF8D-43E0-B0FC-1E98F9808CC7}" srcOrd="0" destOrd="0" presId="urn:microsoft.com/office/officeart/2005/8/layout/process1"/>
    <dgm:cxn modelId="{9BD51165-E17F-44E5-B7A2-395444A8CBC3}" type="presOf" srcId="{067CC4F8-F111-4477-B416-76B1878CA176}" destId="{2B1DB728-8482-4AAC-B37A-14FFD0566DAF}" srcOrd="1" destOrd="0" presId="urn:microsoft.com/office/officeart/2005/8/layout/process1"/>
    <dgm:cxn modelId="{60A09B1F-1174-4E44-9481-6FB5F8C6213E}" type="presOf" srcId="{9F609B41-F242-4A33-A1F4-DAFF5689F023}" destId="{01C44F64-C684-42E1-B53A-5351234A3F58}" srcOrd="0" destOrd="0" presId="urn:microsoft.com/office/officeart/2005/8/layout/process1"/>
    <dgm:cxn modelId="{7214DFB8-7323-41C0-A4C5-5753BBCEF0E5}" type="presOf" srcId="{9141CA5B-DDE3-4D62-8D2C-A62291F879A5}" destId="{DC0922EE-DBF9-4F58-A127-3E1E47069594}" srcOrd="0" destOrd="0" presId="urn:microsoft.com/office/officeart/2005/8/layout/process1"/>
    <dgm:cxn modelId="{55120905-21E7-4623-A335-155B7479DDD7}" type="presOf" srcId="{9AB4B788-C351-4D35-AFA2-891FCA1FB9A6}" destId="{B94AB35A-A7CC-431A-970A-EF85B78A3AED}" srcOrd="0" destOrd="0" presId="urn:microsoft.com/office/officeart/2005/8/layout/process1"/>
    <dgm:cxn modelId="{065A0A4D-E0E1-40A5-9DEA-895F55C80B39}" type="presOf" srcId="{A91C45E2-7A11-4756-A78A-CAC3294B8D54}" destId="{C776ED0C-F01B-4531-A2C7-CF55E45A30B0}" srcOrd="1" destOrd="0" presId="urn:microsoft.com/office/officeart/2005/8/layout/process1"/>
    <dgm:cxn modelId="{01699121-BD6F-4E7D-9297-5A34930847D3}" srcId="{18325601-7442-4889-ACDF-E4733D214A24}" destId="{9AB4B788-C351-4D35-AFA2-891FCA1FB9A6}" srcOrd="3" destOrd="0" parTransId="{E2A83E76-337B-437F-B8BE-0B3299A0F608}" sibTransId="{067CC4F8-F111-4477-B416-76B1878CA176}"/>
    <dgm:cxn modelId="{BE54BC7E-7CB2-49FE-A7DF-7AF5FAE69EEA}" srcId="{18325601-7442-4889-ACDF-E4733D214A24}" destId="{9141CA5B-DDE3-4D62-8D2C-A62291F879A5}" srcOrd="4" destOrd="0" parTransId="{FDE7EF82-2DBE-4B96-A414-C296A674913F}" sibTransId="{3C127B28-48A6-47C4-A58F-5FD72370672E}"/>
    <dgm:cxn modelId="{B2F4708F-DFF5-4224-BE50-F905C4B0F0EF}" type="presOf" srcId="{9F609B41-F242-4A33-A1F4-DAFF5689F023}" destId="{6E51F794-9C92-45BB-8453-7527CD3AE79F}" srcOrd="1" destOrd="0" presId="urn:microsoft.com/office/officeart/2005/8/layout/process1"/>
    <dgm:cxn modelId="{A1FE97AF-0743-4B41-82F8-B3E919F07B6F}" type="presOf" srcId="{1239C412-2A03-4F3E-843D-7D043861EB53}" destId="{3BB0FBFE-1A78-4B1F-9137-6FCB5477D11F}" srcOrd="0" destOrd="0" presId="urn:microsoft.com/office/officeart/2005/8/layout/process1"/>
    <dgm:cxn modelId="{626F174A-F103-4DD6-8D5A-0E2BB76E9DC7}" srcId="{18325601-7442-4889-ACDF-E4733D214A24}" destId="{A8132BD0-C727-4BCC-85C4-B36CC294BAAD}" srcOrd="2" destOrd="0" parTransId="{D32ED52C-8DD7-479D-9DAF-A6308434C011}" sibTransId="{A91C45E2-7A11-4756-A78A-CAC3294B8D54}"/>
    <dgm:cxn modelId="{FE83944C-58CD-41DC-AC77-2A12C9CFC67F}" srcId="{18325601-7442-4889-ACDF-E4733D214A24}" destId="{1239C412-2A03-4F3E-843D-7D043861EB53}" srcOrd="5" destOrd="0" parTransId="{E51EA119-343F-4430-8A58-A14817369698}" sibTransId="{0AA6200C-74EA-45B1-88DD-74795A20756E}"/>
    <dgm:cxn modelId="{D732C40E-5064-4818-AABF-B64549304C9B}" srcId="{18325601-7442-4889-ACDF-E4733D214A24}" destId="{2B822E1D-731E-4DAD-9F5E-F183E252A3C0}" srcOrd="0" destOrd="0" parTransId="{29E12387-0998-4F3C-86CF-620FAD40828D}" sibTransId="{9F609B41-F242-4A33-A1F4-DAFF5689F023}"/>
    <dgm:cxn modelId="{00627968-924A-4023-9BED-4B1AD489749B}" type="presOf" srcId="{3C127B28-48A6-47C4-A58F-5FD72370672E}" destId="{F0FFEF29-726B-443D-9B4D-4762151B98D1}" srcOrd="0" destOrd="0" presId="urn:microsoft.com/office/officeart/2005/8/layout/process1"/>
    <dgm:cxn modelId="{0BE82EC4-1FA4-4343-85D1-56E00A7B59E8}" srcId="{18325601-7442-4889-ACDF-E4733D214A24}" destId="{9ECEE819-6916-4143-9FB6-C65B85A06DB6}" srcOrd="1" destOrd="0" parTransId="{76E34E10-956E-419D-A93E-293B49A4A376}" sibTransId="{3BBDE924-7896-42C0-A6DE-DAB9ABBC7C34}"/>
    <dgm:cxn modelId="{97E378DA-8E85-48AF-8191-DA7D37B9FD1B}" type="presParOf" srcId="{89E94B1A-8BC8-49F2-AE39-5FF4699C3BE9}" destId="{D8432A56-6FC1-474B-97BB-953334358120}" srcOrd="0" destOrd="0" presId="urn:microsoft.com/office/officeart/2005/8/layout/process1"/>
    <dgm:cxn modelId="{091B79B0-BA46-41E0-ACB0-D0457529671D}" type="presParOf" srcId="{89E94B1A-8BC8-49F2-AE39-5FF4699C3BE9}" destId="{01C44F64-C684-42E1-B53A-5351234A3F58}" srcOrd="1" destOrd="0" presId="urn:microsoft.com/office/officeart/2005/8/layout/process1"/>
    <dgm:cxn modelId="{FCEC00BD-34B9-4ADC-964C-6B4639FD16A6}" type="presParOf" srcId="{01C44F64-C684-42E1-B53A-5351234A3F58}" destId="{6E51F794-9C92-45BB-8453-7527CD3AE79F}" srcOrd="0" destOrd="0" presId="urn:microsoft.com/office/officeart/2005/8/layout/process1"/>
    <dgm:cxn modelId="{A15DB18D-0A14-4447-8068-BCDE50356CE4}" type="presParOf" srcId="{89E94B1A-8BC8-49F2-AE39-5FF4699C3BE9}" destId="{347568C0-FF8D-43E0-B0FC-1E98F9808CC7}" srcOrd="2" destOrd="0" presId="urn:microsoft.com/office/officeart/2005/8/layout/process1"/>
    <dgm:cxn modelId="{ED3483BB-29DD-4BFC-8EF0-CF350D9F0D68}" type="presParOf" srcId="{89E94B1A-8BC8-49F2-AE39-5FF4699C3BE9}" destId="{944EF3A4-B4E0-4656-945D-353005CC5F62}" srcOrd="3" destOrd="0" presId="urn:microsoft.com/office/officeart/2005/8/layout/process1"/>
    <dgm:cxn modelId="{FA1CC2C1-843D-46BF-872D-002FC0B6A17D}" type="presParOf" srcId="{944EF3A4-B4E0-4656-945D-353005CC5F62}" destId="{026F75ED-6E93-413A-AA0C-E4E41C082130}" srcOrd="0" destOrd="0" presId="urn:microsoft.com/office/officeart/2005/8/layout/process1"/>
    <dgm:cxn modelId="{FD0AECCE-E19D-4364-A037-5B01C9AEF8DF}" type="presParOf" srcId="{89E94B1A-8BC8-49F2-AE39-5FF4699C3BE9}" destId="{6D1D061D-3B4A-407F-B01D-ACB435EA2941}" srcOrd="4" destOrd="0" presId="urn:microsoft.com/office/officeart/2005/8/layout/process1"/>
    <dgm:cxn modelId="{33139DBD-BF45-441A-BD13-D48B10C61A55}" type="presParOf" srcId="{89E94B1A-8BC8-49F2-AE39-5FF4699C3BE9}" destId="{9CBB9E4B-347D-493C-BA10-FAE6E114AE5D}" srcOrd="5" destOrd="0" presId="urn:microsoft.com/office/officeart/2005/8/layout/process1"/>
    <dgm:cxn modelId="{3B754997-061C-42BC-B805-7E96ECEA5FBF}" type="presParOf" srcId="{9CBB9E4B-347D-493C-BA10-FAE6E114AE5D}" destId="{C776ED0C-F01B-4531-A2C7-CF55E45A30B0}" srcOrd="0" destOrd="0" presId="urn:microsoft.com/office/officeart/2005/8/layout/process1"/>
    <dgm:cxn modelId="{B54F31E6-5D3D-4E9A-BCD7-AF8296C7698B}" type="presParOf" srcId="{89E94B1A-8BC8-49F2-AE39-5FF4699C3BE9}" destId="{B94AB35A-A7CC-431A-970A-EF85B78A3AED}" srcOrd="6" destOrd="0" presId="urn:microsoft.com/office/officeart/2005/8/layout/process1"/>
    <dgm:cxn modelId="{AB5F1207-8B93-49AC-9045-845FB1EDF898}" type="presParOf" srcId="{89E94B1A-8BC8-49F2-AE39-5FF4699C3BE9}" destId="{879F9FB6-6B96-4E5B-831A-6B21D5B2E2AB}" srcOrd="7" destOrd="0" presId="urn:microsoft.com/office/officeart/2005/8/layout/process1"/>
    <dgm:cxn modelId="{89F5E8B1-FF3B-4640-B76C-9FB84353ACDC}" type="presParOf" srcId="{879F9FB6-6B96-4E5B-831A-6B21D5B2E2AB}" destId="{2B1DB728-8482-4AAC-B37A-14FFD0566DAF}" srcOrd="0" destOrd="0" presId="urn:microsoft.com/office/officeart/2005/8/layout/process1"/>
    <dgm:cxn modelId="{A15E4EB2-5134-46FA-841D-842437D2EBFA}" type="presParOf" srcId="{89E94B1A-8BC8-49F2-AE39-5FF4699C3BE9}" destId="{DC0922EE-DBF9-4F58-A127-3E1E47069594}" srcOrd="8" destOrd="0" presId="urn:microsoft.com/office/officeart/2005/8/layout/process1"/>
    <dgm:cxn modelId="{CDF570EE-D1EA-4556-816B-FDF305AE7CEE}" type="presParOf" srcId="{89E94B1A-8BC8-49F2-AE39-5FF4699C3BE9}" destId="{F0FFEF29-726B-443D-9B4D-4762151B98D1}" srcOrd="9" destOrd="0" presId="urn:microsoft.com/office/officeart/2005/8/layout/process1"/>
    <dgm:cxn modelId="{E3E3960F-DC99-4700-8F90-CE05D69AB95D}" type="presParOf" srcId="{F0FFEF29-726B-443D-9B4D-4762151B98D1}" destId="{C884BC9D-3D45-42EB-9DB2-6E1DC9F9A954}" srcOrd="0" destOrd="0" presId="urn:microsoft.com/office/officeart/2005/8/layout/process1"/>
    <dgm:cxn modelId="{1A1954EC-447F-4C3B-BF24-682CE398D68F}" type="presParOf" srcId="{89E94B1A-8BC8-49F2-AE39-5FF4699C3BE9}" destId="{3BB0FBFE-1A78-4B1F-9137-6FCB5477D11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378573"/>
          <a:ext cx="592935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296467" y="9573"/>
          <a:ext cx="4150547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dirty="0" smtClean="0">
              <a:solidFill>
                <a:schemeClr val="tx1"/>
              </a:solidFill>
            </a:rPr>
            <a:t>1.</a:t>
          </a:r>
          <a:r>
            <a:rPr lang="zh-CN" altLang="en-US" sz="2500" b="1" kern="1200" dirty="0" smtClean="0">
              <a:solidFill>
                <a:schemeClr val="tx1"/>
              </a:solidFill>
            </a:rPr>
            <a:t>学科资源保障体系建设</a:t>
          </a:r>
          <a:endParaRPr lang="zh-CN" altLang="en-US" sz="2500" b="1" kern="1200" dirty="0">
            <a:solidFill>
              <a:schemeClr val="tx1"/>
            </a:solidFill>
          </a:endParaRPr>
        </a:p>
      </dsp:txBody>
      <dsp:txXfrm>
        <a:off x="332493" y="45599"/>
        <a:ext cx="4078495" cy="665948"/>
      </dsp:txXfrm>
    </dsp:sp>
    <dsp:sp modelId="{58D67328-282B-4E2B-B4DB-8AD412BAFFBC}">
      <dsp:nvSpPr>
        <dsp:cNvPr id="0" name=""/>
        <dsp:cNvSpPr/>
      </dsp:nvSpPr>
      <dsp:spPr>
        <a:xfrm>
          <a:off x="0" y="1512574"/>
          <a:ext cx="592935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296467" y="1143574"/>
          <a:ext cx="4150547" cy="73800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dirty="0" smtClean="0">
              <a:solidFill>
                <a:schemeClr val="tx1"/>
              </a:solidFill>
            </a:rPr>
            <a:t>2.</a:t>
          </a:r>
          <a:r>
            <a:rPr lang="zh-CN" altLang="en-US" sz="2500" b="1" kern="1200" dirty="0" smtClean="0">
              <a:solidFill>
                <a:schemeClr val="tx1"/>
              </a:solidFill>
            </a:rPr>
            <a:t>全方位学科咨询</a:t>
          </a:r>
          <a:endParaRPr lang="zh-CN" altLang="en-US" sz="2500" b="1" kern="1200" dirty="0">
            <a:solidFill>
              <a:schemeClr val="tx1"/>
            </a:solidFill>
          </a:endParaRPr>
        </a:p>
      </dsp:txBody>
      <dsp:txXfrm>
        <a:off x="332493" y="1179600"/>
        <a:ext cx="4078495" cy="665948"/>
      </dsp:txXfrm>
    </dsp:sp>
    <dsp:sp modelId="{F776FF77-BBFD-429A-B555-3A759A0377CC}">
      <dsp:nvSpPr>
        <dsp:cNvPr id="0" name=""/>
        <dsp:cNvSpPr/>
      </dsp:nvSpPr>
      <dsp:spPr>
        <a:xfrm>
          <a:off x="0" y="2646574"/>
          <a:ext cx="592935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296467" y="2277574"/>
          <a:ext cx="4150547" cy="7380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b="1" kern="1200" dirty="0" smtClean="0">
              <a:solidFill>
                <a:schemeClr val="tx1"/>
              </a:solidFill>
              <a:latin typeface="+mn-ea"/>
              <a:ea typeface="+mn-ea"/>
            </a:rPr>
            <a:t>3.</a:t>
          </a:r>
          <a:r>
            <a:rPr lang="zh-CN" altLang="en-US" sz="2500" b="1" kern="1200" dirty="0" smtClean="0">
              <a:solidFill>
                <a:schemeClr val="tx1"/>
              </a:solidFill>
              <a:latin typeface="+mn-ea"/>
              <a:ea typeface="+mn-ea"/>
            </a:rPr>
            <a:t>用户培训</a:t>
          </a:r>
          <a:endParaRPr lang="zh-CN" altLang="en-US" sz="25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32493" y="2313600"/>
        <a:ext cx="4078495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32A56-6FC1-474B-97BB-953334358120}">
      <dsp:nvSpPr>
        <dsp:cNvPr id="0" name=""/>
        <dsp:cNvSpPr/>
      </dsp:nvSpPr>
      <dsp:spPr>
        <a:xfrm>
          <a:off x="0" y="1300433"/>
          <a:ext cx="1053116" cy="1431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联系图书馆信息技术部</a:t>
          </a:r>
          <a:endParaRPr lang="zh-CN" altLang="en-US" sz="2000" kern="1200" dirty="0"/>
        </a:p>
      </dsp:txBody>
      <dsp:txXfrm>
        <a:off x="30845" y="1331278"/>
        <a:ext cx="991426" cy="1369890"/>
      </dsp:txXfrm>
    </dsp:sp>
    <dsp:sp modelId="{01C44F64-C684-42E1-B53A-5351234A3F58}">
      <dsp:nvSpPr>
        <dsp:cNvPr id="0" name=""/>
        <dsp:cNvSpPr/>
      </dsp:nvSpPr>
      <dsp:spPr>
        <a:xfrm>
          <a:off x="1158428" y="1885637"/>
          <a:ext cx="223260" cy="26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1158428" y="1937872"/>
        <a:ext cx="156282" cy="156703"/>
      </dsp:txXfrm>
    </dsp:sp>
    <dsp:sp modelId="{347568C0-FF8D-43E0-B0FC-1E98F9808CC7}">
      <dsp:nvSpPr>
        <dsp:cNvPr id="0" name=""/>
        <dsp:cNvSpPr/>
      </dsp:nvSpPr>
      <dsp:spPr>
        <a:xfrm>
          <a:off x="1474363" y="1300433"/>
          <a:ext cx="1053116" cy="1431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用户填写服务登记表</a:t>
          </a:r>
          <a:endParaRPr lang="zh-CN" altLang="en-US" sz="2000" kern="1200" dirty="0"/>
        </a:p>
      </dsp:txBody>
      <dsp:txXfrm>
        <a:off x="1505208" y="1331278"/>
        <a:ext cx="991426" cy="1369890"/>
      </dsp:txXfrm>
    </dsp:sp>
    <dsp:sp modelId="{944EF3A4-B4E0-4656-945D-353005CC5F62}">
      <dsp:nvSpPr>
        <dsp:cNvPr id="0" name=""/>
        <dsp:cNvSpPr/>
      </dsp:nvSpPr>
      <dsp:spPr>
        <a:xfrm>
          <a:off x="2632792" y="1885637"/>
          <a:ext cx="223260" cy="26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632792" y="1937872"/>
        <a:ext cx="156282" cy="156703"/>
      </dsp:txXfrm>
    </dsp:sp>
    <dsp:sp modelId="{6D1D061D-3B4A-407F-B01D-ACB435EA2941}">
      <dsp:nvSpPr>
        <dsp:cNvPr id="0" name=""/>
        <dsp:cNvSpPr/>
      </dsp:nvSpPr>
      <dsp:spPr>
        <a:xfrm>
          <a:off x="2948727" y="1300433"/>
          <a:ext cx="1053116" cy="1431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用户详细介绍其需求</a:t>
          </a:r>
          <a:endParaRPr lang="en-US" altLang="zh-CN" sz="2000" kern="1200" dirty="0" smtClean="0"/>
        </a:p>
      </dsp:txBody>
      <dsp:txXfrm>
        <a:off x="2979572" y="1331278"/>
        <a:ext cx="991426" cy="1369890"/>
      </dsp:txXfrm>
    </dsp:sp>
    <dsp:sp modelId="{9CBB9E4B-347D-493C-BA10-FAE6E114AE5D}">
      <dsp:nvSpPr>
        <dsp:cNvPr id="0" name=""/>
        <dsp:cNvSpPr/>
      </dsp:nvSpPr>
      <dsp:spPr>
        <a:xfrm>
          <a:off x="4107156" y="1885637"/>
          <a:ext cx="223260" cy="26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4107156" y="1937872"/>
        <a:ext cx="156282" cy="156703"/>
      </dsp:txXfrm>
    </dsp:sp>
    <dsp:sp modelId="{B94AB35A-A7CC-431A-970A-EF85B78A3AED}">
      <dsp:nvSpPr>
        <dsp:cNvPr id="0" name=""/>
        <dsp:cNvSpPr/>
      </dsp:nvSpPr>
      <dsp:spPr>
        <a:xfrm>
          <a:off x="4423091" y="1300433"/>
          <a:ext cx="1053116" cy="1431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咨询员检索后提供信息</a:t>
          </a:r>
          <a:endParaRPr lang="en-US" altLang="zh-CN" sz="2000" kern="1200" dirty="0" smtClean="0"/>
        </a:p>
      </dsp:txBody>
      <dsp:txXfrm>
        <a:off x="4453936" y="1331278"/>
        <a:ext cx="991426" cy="1369890"/>
      </dsp:txXfrm>
    </dsp:sp>
    <dsp:sp modelId="{879F9FB6-6B96-4E5B-831A-6B21D5B2E2AB}">
      <dsp:nvSpPr>
        <dsp:cNvPr id="0" name=""/>
        <dsp:cNvSpPr/>
      </dsp:nvSpPr>
      <dsp:spPr>
        <a:xfrm>
          <a:off x="5581520" y="1885637"/>
          <a:ext cx="223260" cy="26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5581520" y="1937872"/>
        <a:ext cx="156282" cy="156703"/>
      </dsp:txXfrm>
    </dsp:sp>
    <dsp:sp modelId="{DC0922EE-DBF9-4F58-A127-3E1E47069594}">
      <dsp:nvSpPr>
        <dsp:cNvPr id="0" name=""/>
        <dsp:cNvSpPr/>
      </dsp:nvSpPr>
      <dsp:spPr>
        <a:xfrm>
          <a:off x="5897455" y="1300433"/>
          <a:ext cx="1053116" cy="1431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用户回馈</a:t>
          </a:r>
          <a:endParaRPr lang="en-US" altLang="zh-CN" sz="2000" kern="1200" dirty="0" smtClean="0"/>
        </a:p>
      </dsp:txBody>
      <dsp:txXfrm>
        <a:off x="5928300" y="1331278"/>
        <a:ext cx="991426" cy="1369890"/>
      </dsp:txXfrm>
    </dsp:sp>
    <dsp:sp modelId="{F0FFEF29-726B-443D-9B4D-4762151B98D1}">
      <dsp:nvSpPr>
        <dsp:cNvPr id="0" name=""/>
        <dsp:cNvSpPr/>
      </dsp:nvSpPr>
      <dsp:spPr>
        <a:xfrm>
          <a:off x="7055883" y="1885637"/>
          <a:ext cx="223260" cy="261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7055883" y="1937872"/>
        <a:ext cx="156282" cy="156703"/>
      </dsp:txXfrm>
    </dsp:sp>
    <dsp:sp modelId="{3BB0FBFE-1A78-4B1F-9137-6FCB5477D11F}">
      <dsp:nvSpPr>
        <dsp:cNvPr id="0" name=""/>
        <dsp:cNvSpPr/>
      </dsp:nvSpPr>
      <dsp:spPr>
        <a:xfrm>
          <a:off x="7371819" y="1300433"/>
          <a:ext cx="1053116" cy="1431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咨询员处理回馈意见</a:t>
          </a:r>
          <a:endParaRPr lang="en-US" altLang="zh-CN" sz="2000" kern="1200" dirty="0" smtClean="0"/>
        </a:p>
      </dsp:txBody>
      <dsp:txXfrm>
        <a:off x="7402664" y="1331278"/>
        <a:ext cx="991426" cy="136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0546316-6BE7-4C2B-9563-FA38A653A257}" type="datetimeFigureOut">
              <a:rPr lang="zh-CN" altLang="en-US"/>
              <a:pPr>
                <a:defRPr/>
              </a:pPr>
              <a:t>2017/12/20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724F83E-74C3-4FD1-AFCD-9B71DA21FE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17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929E48C-BC2D-4050-BE69-D1552EB1FFCD}" type="datetimeFigureOut">
              <a:rPr lang="zh-CN" altLang="en-US"/>
              <a:pPr>
                <a:defRPr/>
              </a:pPr>
              <a:t>2017/12/20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36FD778-57F8-4355-8125-DF517F2E21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33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DD6704-F08F-4423-A8FD-960307D13B9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</a:t>
            </a: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C50B28-5A26-4ABE-BE2E-F093C24A9A7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</a:t>
            </a: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50B28-5A26-4ABE-BE2E-F093C24A9A75}" type="slidenum">
              <a:rPr lang="zh-CN" altLang="en-US">
                <a:solidFill>
                  <a:prstClr val="black"/>
                </a:solidFill>
              </a:rPr>
              <a:pPr/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</a:t>
            </a: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50B28-5A26-4ABE-BE2E-F093C24A9A75}" type="slidenum">
              <a:rPr lang="zh-CN" altLang="en-US">
                <a:solidFill>
                  <a:prstClr val="black"/>
                </a:solidFill>
              </a:rPr>
              <a:pPr/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</a:t>
            </a: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50B28-5A26-4ABE-BE2E-F093C24A9A75}" type="slidenum">
              <a:rPr lang="zh-CN" altLang="en-US">
                <a:solidFill>
                  <a:prstClr val="black"/>
                </a:solidFill>
              </a:rPr>
              <a:pPr/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</a:t>
            </a: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50B28-5A26-4ABE-BE2E-F093C24A9A75}" type="slidenum">
              <a:rPr lang="zh-CN" altLang="en-US">
                <a:solidFill>
                  <a:prstClr val="black"/>
                </a:solidFill>
              </a:rPr>
              <a:pPr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</a:t>
            </a: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50B28-5A26-4ABE-BE2E-F093C24A9A75}" type="slidenum">
              <a:rPr lang="zh-CN" altLang="en-US">
                <a:solidFill>
                  <a:prstClr val="black"/>
                </a:solidFill>
              </a:rPr>
              <a:pPr/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 to school</a:t>
            </a: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B7AFB-4CB4-4485-822F-90D9798BA933}" type="slidenum">
              <a:rPr lang="zh-CN" altLang="en-US">
                <a:solidFill>
                  <a:prstClr val="black"/>
                </a:solidFill>
              </a:rPr>
              <a:pPr/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 to school</a:t>
            </a: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B7AFB-4CB4-4485-822F-90D9798BA933}" type="slidenum">
              <a:rPr lang="zh-CN" altLang="en-US">
                <a:solidFill>
                  <a:prstClr val="black"/>
                </a:solidFill>
              </a:rPr>
              <a:pPr/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5D217A-B5F5-4B7B-A8F0-461FA3420A7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 to school</a:t>
            </a: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CB7AFB-4CB4-4485-822F-90D9798BA93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D6A1DB-A09E-4EE2-A5C9-C9D6805F2BA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 to school</a:t>
            </a: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CB7AFB-4CB4-4485-822F-90D9798BA93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 to school</a:t>
            </a: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CB7AFB-4CB4-4485-822F-90D9798BA93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 to school</a:t>
            </a: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B7AFB-4CB4-4485-822F-90D9798BA933}" type="slidenum">
              <a:rPr lang="zh-CN" altLang="en-US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 to school</a:t>
            </a: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B7AFB-4CB4-4485-822F-90D9798BA933}" type="slidenum">
              <a:rPr lang="zh-CN" altLang="en-US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 to school</a:t>
            </a: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B7AFB-4CB4-4485-822F-90D9798BA933}" type="slidenum">
              <a:rPr lang="zh-CN" altLang="en-US">
                <a:solidFill>
                  <a:prstClr val="black"/>
                </a:solidFill>
              </a:rPr>
              <a:pPr/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</a:t>
            </a: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C50B28-5A26-4ABE-BE2E-F093C24A9A7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7"/>
          <p:cNvSpPr/>
          <p:nvPr userDrawn="1"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8"/>
          <p:cNvSpPr/>
          <p:nvPr userDrawn="1"/>
        </p:nvSpPr>
        <p:spPr>
          <a:xfrm>
            <a:off x="4572000" y="3500438"/>
            <a:ext cx="1677988" cy="12795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9" descr="未标题-1_1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sb_06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7" descr="返校2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21481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 userDrawn="1"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9"/>
          <p:cNvSpPr/>
          <p:nvPr userDrawn="1"/>
        </p:nvSpPr>
        <p:spPr>
          <a:xfrm>
            <a:off x="5357813" y="3857625"/>
            <a:ext cx="1428750" cy="10890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2" descr="sb_06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929188"/>
            <a:ext cx="1144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 descr="未标题-1_13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/>
          <p:cNvSpPr/>
          <p:nvPr userDrawn="1"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66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89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4555C2-7977-4D36-872C-1A92A54001E0}" type="datetimeFigureOut">
              <a:rPr lang="zh-CN" altLang="en-US"/>
              <a:pPr>
                <a:defRPr/>
              </a:pPr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B59FF9-9915-4E8A-98F7-7015E2E849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 flipV="1">
            <a:off x="4486789" y="1494830"/>
            <a:ext cx="184732" cy="923330"/>
            <a:chOff x="4401156" y="-667582"/>
            <a:chExt cx="184738" cy="2018921"/>
          </a:xfrm>
        </p:grpSpPr>
        <p:sp>
          <p:nvSpPr>
            <p:cNvPr id="3" name="矩形 2"/>
            <p:cNvSpPr/>
            <p:nvPr/>
          </p:nvSpPr>
          <p:spPr>
            <a:xfrm>
              <a:off x="4401157" y="-667582"/>
              <a:ext cx="184737" cy="2018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401156" y="428604"/>
              <a:ext cx="184736" cy="9227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23528" y="1238175"/>
            <a:ext cx="5143500" cy="13573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Font typeface="Arial" charset="0"/>
              <a:buNone/>
            </a:pPr>
            <a:endParaRPr lang="en-US" altLang="zh-CN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zh-CN" alt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Arial" charset="0"/>
              </a:rPr>
              <a:t>图书馆</a:t>
            </a:r>
            <a:endParaRPr lang="en-US" altLang="zh-CN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Arial" charset="0"/>
              </a:rPr>
              <a:t>学科信息服务内容简介</a:t>
            </a:r>
            <a:endParaRPr lang="en-US" altLang="zh-CN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1560" y="404665"/>
            <a:ext cx="8352928" cy="7920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 smtClean="0">
                <a:solidFill>
                  <a:srgbClr val="0070C0"/>
                </a:solidFill>
              </a:rPr>
              <a:t>2.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参考咨询服务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    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解答对口学院读者使用图书馆资源时所遇到的各种问题，提供电话咨询、邮件咨询、网上实时咨询等服务方式。</a:t>
            </a:r>
            <a:endParaRPr lang="en-US" altLang="zh-CN" sz="2800" b="1" dirty="0" smtClean="0">
              <a:solidFill>
                <a:srgbClr val="0070C0"/>
              </a:solidFill>
            </a:endParaRPr>
          </a:p>
        </p:txBody>
      </p:sp>
      <p:sp>
        <p:nvSpPr>
          <p:cNvPr id="34819" name="矩形 5"/>
          <p:cNvSpPr>
            <a:spLocks noChangeArrowheads="1"/>
          </p:cNvSpPr>
          <p:nvPr/>
        </p:nvSpPr>
        <p:spPr bwMode="auto">
          <a:xfrm>
            <a:off x="928688" y="29972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dirty="0">
                <a:latin typeface="Calibri" pitchFamily="34" charset="0"/>
              </a:rPr>
              <a:t> </a:t>
            </a:r>
            <a:endParaRPr lang="en-US" altLang="zh-CN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3860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zh-CN" altLang="zh-CN" sz="3600" dirty="0"/>
              <a:t>参考咨询服务登记表</a:t>
            </a:r>
            <a:br>
              <a:rPr lang="zh-CN" altLang="zh-CN" sz="3600" dirty="0"/>
            </a:br>
            <a:endParaRPr lang="zh-CN" altLang="en-US" sz="3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60588" y="1096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51775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zh-CN" sz="1400" dirty="0"/>
              <a:t>登记时间：</a:t>
            </a:r>
            <a:r>
              <a:rPr lang="en-US" altLang="zh-CN" sz="1400" dirty="0"/>
              <a:t>   </a:t>
            </a:r>
            <a:r>
              <a:rPr lang="en-US" altLang="zh-CN" sz="1400" dirty="0" smtClean="0"/>
              <a:t>      </a:t>
            </a:r>
            <a:r>
              <a:rPr lang="zh-CN" altLang="zh-CN" sz="1400" dirty="0"/>
              <a:t>年</a:t>
            </a:r>
            <a:r>
              <a:rPr lang="en-US" altLang="zh-CN" sz="1400" dirty="0"/>
              <a:t>   </a:t>
            </a:r>
            <a:r>
              <a:rPr lang="en-US" altLang="zh-CN" sz="1400" dirty="0" smtClean="0"/>
              <a:t>      </a:t>
            </a:r>
            <a:r>
              <a:rPr lang="zh-CN" altLang="zh-CN" sz="1400" dirty="0" smtClean="0"/>
              <a:t>月</a:t>
            </a:r>
            <a:r>
              <a:rPr lang="en-US" altLang="zh-CN" sz="1400" dirty="0" smtClean="0"/>
              <a:t>        </a:t>
            </a:r>
            <a:r>
              <a:rPr lang="zh-CN" altLang="zh-CN" sz="1400" dirty="0"/>
              <a:t>日</a:t>
            </a:r>
            <a:r>
              <a:rPr lang="en-US" altLang="zh-CN" sz="1400" dirty="0"/>
              <a:t>                                   </a:t>
            </a:r>
            <a:r>
              <a:rPr lang="en-US" altLang="zh-CN" sz="1400" dirty="0" smtClean="0"/>
              <a:t>                </a:t>
            </a:r>
            <a:r>
              <a:rPr lang="zh-CN" altLang="zh-CN" sz="1400" dirty="0" smtClean="0"/>
              <a:t>编号</a:t>
            </a:r>
            <a:r>
              <a:rPr lang="zh-CN" altLang="zh-CN" dirty="0"/>
              <a:t>：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75025"/>
              </p:ext>
            </p:extLst>
          </p:nvPr>
        </p:nvGraphicFramePr>
        <p:xfrm>
          <a:off x="729304" y="1451593"/>
          <a:ext cx="8064895" cy="4785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182"/>
                <a:gridCol w="3719142"/>
                <a:gridCol w="3527571"/>
              </a:tblGrid>
              <a:tr h="31272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委托人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单位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姓名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</a:tr>
              <a:tr h="2575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电话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e-mail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</a:tr>
              <a:tr h="245277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题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名称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</a:tr>
              <a:tr h="4890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关键词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（中、英）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</a:tr>
              <a:tr h="7335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</a:rPr>
                        <a:t>说</a:t>
                      </a:r>
                      <a:r>
                        <a:rPr lang="en-US" altLang="zh-CN" sz="1800" kern="100" dirty="0" smtClean="0">
                          <a:effectLst/>
                        </a:rPr>
                        <a:t>     </a:t>
                      </a:r>
                      <a:r>
                        <a:rPr lang="zh-CN" altLang="en-US" sz="1800" kern="100" dirty="0" smtClean="0">
                          <a:effectLst/>
                        </a:rPr>
                        <a:t>（时间范围、文献类型及其他需说明事项）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明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</a:tr>
              <a:tr h="24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</a:tr>
              <a:tr h="24450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结果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要求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题录</a:t>
                      </a:r>
                      <a:r>
                        <a:rPr lang="en-US" sz="1800" kern="100" dirty="0">
                          <a:effectLst/>
                        </a:rPr>
                        <a:t>     </a:t>
                      </a:r>
                      <a:r>
                        <a:rPr lang="zh-CN" sz="1800" kern="100" dirty="0" smtClean="0">
                          <a:effectLst/>
                        </a:rPr>
                        <a:t>文摘</a:t>
                      </a:r>
                      <a:r>
                        <a:rPr lang="en-US" sz="1800" kern="100" dirty="0" smtClean="0">
                          <a:effectLst/>
                        </a:rPr>
                        <a:t>       </a:t>
                      </a:r>
                      <a:r>
                        <a:rPr lang="zh-CN" sz="1800" kern="100" dirty="0">
                          <a:effectLst/>
                        </a:rPr>
                        <a:t>原文</a:t>
                      </a:r>
                      <a:r>
                        <a:rPr lang="en-US" sz="1800" kern="100" dirty="0">
                          <a:effectLst/>
                        </a:rPr>
                        <a:t>         </a:t>
                      </a:r>
                      <a:r>
                        <a:rPr lang="zh-CN" sz="1800" kern="100" dirty="0">
                          <a:effectLst/>
                        </a:rPr>
                        <a:t>综述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98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检索时间：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78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成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况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8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9727" marR="59727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724128" y="6237312"/>
            <a:ext cx="30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dirty="0"/>
              <a:t>武汉职业技术学院图书馆信息技术部</a:t>
            </a:r>
          </a:p>
        </p:txBody>
      </p:sp>
    </p:spTree>
    <p:extLst>
      <p:ext uri="{BB962C8B-B14F-4D97-AF65-F5344CB8AC3E}">
        <p14:creationId xmlns:p14="http://schemas.microsoft.com/office/powerpoint/2010/main" val="25065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67544" y="188640"/>
            <a:ext cx="8352928" cy="64807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 smtClean="0">
                <a:solidFill>
                  <a:srgbClr val="0070C0"/>
                </a:solidFill>
              </a:rPr>
              <a:t>3.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文献代检代查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      ∙原文传递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000" b="1" dirty="0" smtClean="0">
                <a:solidFill>
                  <a:srgbClr val="0070C0"/>
                </a:solidFill>
              </a:rPr>
              <a:t>       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依托相关文献机构，为对口学院读者查找急需而难以获取的文献全文。目前，图书馆主要推出以下相关服务：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）</a:t>
            </a:r>
            <a:r>
              <a:rPr lang="zh-CN" altLang="zh-CN" sz="2000" b="1" dirty="0" smtClean="0">
                <a:solidFill>
                  <a:srgbClr val="0070C0"/>
                </a:solidFill>
              </a:rPr>
              <a:t>为</a:t>
            </a:r>
            <a:r>
              <a:rPr lang="zh-CN" altLang="zh-CN" sz="2000" b="1" dirty="0">
                <a:solidFill>
                  <a:srgbClr val="0070C0"/>
                </a:solidFill>
              </a:rPr>
              <a:t>校内、校外读者代查及复印本馆文献。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2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）</a:t>
            </a:r>
            <a:r>
              <a:rPr lang="zh-CN" altLang="zh-CN" sz="2000" b="1" dirty="0" smtClean="0">
                <a:solidFill>
                  <a:srgbClr val="0070C0"/>
                </a:solidFill>
              </a:rPr>
              <a:t>从</a:t>
            </a:r>
            <a:r>
              <a:rPr lang="zh-CN" altLang="zh-CN" sz="2000" b="1" dirty="0">
                <a:solidFill>
                  <a:srgbClr val="0070C0"/>
                </a:solidFill>
              </a:rPr>
              <a:t>国内外其他图书馆或文献收藏机构提供本馆馆藏以外的文献。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3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）</a:t>
            </a:r>
            <a:r>
              <a:rPr lang="zh-CN" altLang="zh-CN" sz="2000" b="1" dirty="0" smtClean="0">
                <a:solidFill>
                  <a:srgbClr val="0070C0"/>
                </a:solidFill>
              </a:rPr>
              <a:t>从</a:t>
            </a:r>
            <a:r>
              <a:rPr lang="zh-CN" altLang="zh-CN" sz="2000" b="1" dirty="0">
                <a:solidFill>
                  <a:srgbClr val="0070C0"/>
                </a:solidFill>
              </a:rPr>
              <a:t>网上检索电子文献及其打印输出。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4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）</a:t>
            </a:r>
            <a:r>
              <a:rPr lang="zh-CN" altLang="zh-CN" sz="2000" b="1" dirty="0" smtClean="0">
                <a:solidFill>
                  <a:srgbClr val="0070C0"/>
                </a:solidFill>
              </a:rPr>
              <a:t>其他</a:t>
            </a:r>
            <a:r>
              <a:rPr lang="zh-CN" altLang="zh-CN" sz="2000" b="1" dirty="0">
                <a:solidFill>
                  <a:srgbClr val="0070C0"/>
                </a:solidFill>
              </a:rPr>
              <a:t>与文献相关的服务。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20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 smtClean="0">
                <a:solidFill>
                  <a:srgbClr val="0070C0"/>
                </a:solidFill>
              </a:rPr>
              <a:t>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 smtClean="0">
                <a:solidFill>
                  <a:srgbClr val="0070C0"/>
                </a:solidFill>
              </a:rPr>
              <a:t>         </a:t>
            </a:r>
          </a:p>
        </p:txBody>
      </p:sp>
      <p:sp>
        <p:nvSpPr>
          <p:cNvPr id="34819" name="矩形 5"/>
          <p:cNvSpPr>
            <a:spLocks noChangeArrowheads="1"/>
          </p:cNvSpPr>
          <p:nvPr/>
        </p:nvSpPr>
        <p:spPr bwMode="auto">
          <a:xfrm>
            <a:off x="928688" y="29972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9842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1560" y="404665"/>
            <a:ext cx="8352928" cy="7920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zh-CN" sz="2800" b="1" dirty="0" smtClean="0">
                <a:solidFill>
                  <a:srgbClr val="0070C0"/>
                </a:solidFill>
              </a:rPr>
              <a:t>∙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查收查引</a:t>
            </a:r>
          </a:p>
          <a:p>
            <a:pPr marL="0" indent="0" algn="just">
              <a:lnSpc>
                <a:spcPts val="4000"/>
              </a:lnSpc>
              <a:buNone/>
            </a:pPr>
            <a:r>
              <a:rPr lang="zh-CN" altLang="en-US" sz="2800" b="1" dirty="0" smtClean="0">
                <a:solidFill>
                  <a:srgbClr val="3B4A4B"/>
                </a:solidFill>
              </a:rPr>
              <a:t>   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帮助对口学院的教师进行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SCI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SSCI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EI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ISSHP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CSSCI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、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CSCD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等收录及被引用情况，出具论文收录检索报告。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 smtClean="0">
                <a:solidFill>
                  <a:srgbClr val="0070C0"/>
                </a:solidFill>
              </a:rPr>
              <a:t>         </a:t>
            </a:r>
          </a:p>
        </p:txBody>
      </p:sp>
      <p:sp>
        <p:nvSpPr>
          <p:cNvPr id="34819" name="矩形 5"/>
          <p:cNvSpPr>
            <a:spLocks noChangeArrowheads="1"/>
          </p:cNvSpPr>
          <p:nvPr/>
        </p:nvSpPr>
        <p:spPr bwMode="auto">
          <a:xfrm>
            <a:off x="928688" y="29972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2920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82533"/>
              </p:ext>
            </p:extLst>
          </p:nvPr>
        </p:nvGraphicFramePr>
        <p:xfrm>
          <a:off x="1259632" y="1412776"/>
          <a:ext cx="6656926" cy="491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859"/>
                <a:gridCol w="101821"/>
                <a:gridCol w="866859"/>
                <a:gridCol w="101821"/>
                <a:gridCol w="101821"/>
                <a:gridCol w="1114534"/>
                <a:gridCol w="866859"/>
                <a:gridCol w="101821"/>
                <a:gridCol w="101821"/>
                <a:gridCol w="1114534"/>
                <a:gridCol w="101821"/>
                <a:gridCol w="101821"/>
                <a:gridCol w="1114534"/>
              </a:tblGrid>
              <a:tr h="808943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用户姓名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用户单位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用户身份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联系电话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gridSpan="3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406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被查作者姓名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中文：</a:t>
                      </a:r>
                      <a:r>
                        <a:rPr lang="en-US" sz="1100" kern="100" dirty="0">
                          <a:effectLst/>
                        </a:rPr>
                        <a:t>            </a:t>
                      </a:r>
                      <a:r>
                        <a:rPr lang="zh-CN" sz="1100" kern="100" dirty="0">
                          <a:effectLst/>
                        </a:rPr>
                        <a:t>英文：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电子邮箱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gridSpan="3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44836">
                <a:tc rowSpan="2"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</a:endParaRPr>
                    </a:p>
                    <a:p>
                      <a:pPr indent="1600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作者单位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中文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gridSpan="10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1430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英文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gridSpan="10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7684">
                <a:tc rowSpan="4" gridSpan="2"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</a:endParaRPr>
                    </a:p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数据库及</a:t>
                      </a:r>
                    </a:p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年限要求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□</a:t>
                      </a:r>
                      <a:r>
                        <a:rPr lang="en-US" sz="1100" kern="100">
                          <a:effectLst/>
                        </a:rPr>
                        <a:t>  SCI</a:t>
                      </a:r>
                      <a:r>
                        <a:rPr lang="zh-CN" sz="1100" kern="100">
                          <a:effectLst/>
                        </a:rPr>
                        <a:t>收录　　　　　　时间范围：</a:t>
                      </a:r>
                      <a:r>
                        <a:rPr lang="en-US" sz="1100" kern="100">
                          <a:effectLst/>
                        </a:rPr>
                        <a:t>20014-2015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□　</a:t>
                      </a:r>
                      <a:r>
                        <a:rPr lang="en-US" sz="1100" kern="100">
                          <a:effectLst/>
                        </a:rPr>
                        <a:t>SCI</a:t>
                      </a:r>
                      <a:r>
                        <a:rPr lang="zh-CN" sz="1100" kern="100">
                          <a:effectLst/>
                        </a:rPr>
                        <a:t>引用　　　　</a:t>
                      </a:r>
                      <a:r>
                        <a:rPr lang="en-US" sz="1100" kern="100">
                          <a:effectLst/>
                        </a:rPr>
                        <a:t>     </a:t>
                      </a:r>
                      <a:r>
                        <a:rPr lang="zh-CN" sz="1100" kern="100">
                          <a:effectLst/>
                        </a:rPr>
                        <a:t>时间范围：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7684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□</a:t>
                      </a:r>
                      <a:r>
                        <a:rPr lang="en-US" sz="1100" kern="100">
                          <a:effectLst/>
                        </a:rPr>
                        <a:t>  EI</a:t>
                      </a:r>
                      <a:r>
                        <a:rPr lang="zh-CN" sz="1100" kern="100">
                          <a:effectLst/>
                        </a:rPr>
                        <a:t>收录　　　　　　 时间范围：</a:t>
                      </a:r>
                      <a:r>
                        <a:rPr lang="en-US" sz="1100" kern="100">
                          <a:effectLst/>
                        </a:rPr>
                        <a:t>2014-2015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□　</a:t>
                      </a:r>
                      <a:r>
                        <a:rPr lang="en-US" sz="1100" kern="100">
                          <a:effectLst/>
                        </a:rPr>
                        <a:t>ISTP</a:t>
                      </a:r>
                      <a:r>
                        <a:rPr lang="zh-CN" sz="1100" kern="100">
                          <a:effectLst/>
                        </a:rPr>
                        <a:t>收录　　　　　  时间范围：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7684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□　</a:t>
                      </a:r>
                      <a:r>
                        <a:rPr lang="en-US" sz="1100" kern="100">
                          <a:effectLst/>
                        </a:rPr>
                        <a:t>SSCI</a:t>
                      </a:r>
                      <a:r>
                        <a:rPr lang="zh-CN" sz="1100" kern="100">
                          <a:effectLst/>
                        </a:rPr>
                        <a:t>收录　　　　　 时间范围：</a:t>
                      </a:r>
                      <a:r>
                        <a:rPr lang="en-US" sz="1100" kern="100">
                          <a:effectLst/>
                        </a:rPr>
                        <a:t>2014-2015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□　</a:t>
                      </a:r>
                      <a:r>
                        <a:rPr lang="en-US" sz="1100" kern="100">
                          <a:effectLst/>
                        </a:rPr>
                        <a:t>AHCI</a:t>
                      </a:r>
                      <a:r>
                        <a:rPr lang="zh-CN" sz="1100" kern="100">
                          <a:effectLst/>
                        </a:rPr>
                        <a:t>收录　　　　　 时间范围：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7684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□　人大复印资料收录　 时间范围：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其他数据库</a:t>
                      </a:r>
                      <a:r>
                        <a:rPr lang="en-US" sz="1100" kern="100">
                          <a:effectLst/>
                        </a:rPr>
                        <a:t>              </a:t>
                      </a:r>
                      <a:r>
                        <a:rPr lang="zh-CN" sz="1100" kern="100">
                          <a:effectLst/>
                        </a:rPr>
                        <a:t>时间范围：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7481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详细文章列表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vert="eaVert" anchor="ctr"/>
                </a:tc>
                <a:tc gridSpan="1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篇名，作者，期刊名、卷期或者会议（录）名、会议时间，页码，以及查找的数据库名称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100" kern="100" spc="-20">
                          <a:effectLst/>
                        </a:rPr>
                        <a:t>开具鉴证报告</a:t>
                      </a:r>
                      <a:endParaRPr lang="zh-CN" sz="11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□是 </a:t>
                      </a:r>
                      <a:r>
                        <a:rPr lang="en-US" sz="1100" kern="100">
                          <a:effectLst/>
                        </a:rPr>
                        <a:t>  </a:t>
                      </a:r>
                      <a:r>
                        <a:rPr lang="zh-CN" sz="1100" kern="100">
                          <a:effectLst/>
                        </a:rPr>
                        <a:t>□否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</a:tr>
              <a:tr h="290714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</a:t>
                      </a:r>
                      <a:r>
                        <a:rPr lang="zh-CN" sz="1100" kern="100">
                          <a:effectLst/>
                        </a:rPr>
                        <a:t>以下由馆员填写</a:t>
                      </a:r>
                      <a:r>
                        <a:rPr lang="en-US" sz="1100" kern="100">
                          <a:effectLst/>
                        </a:rPr>
                        <a:t>)   </a:t>
                      </a:r>
                      <a:r>
                        <a:rPr lang="zh-CN" sz="1100" kern="100">
                          <a:effectLst/>
                        </a:rPr>
                        <a:t>检索结果</a:t>
                      </a:r>
                      <a:r>
                        <a:rPr lang="en-US" sz="1100" kern="100">
                          <a:effectLst/>
                        </a:rPr>
                        <a:t> 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报告号：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0415">
                <a:tc gridSpan="1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受理人：</a:t>
                      </a:r>
                      <a:r>
                        <a:rPr lang="en-US" sz="1100" kern="100" dirty="0">
                          <a:effectLst/>
                        </a:rPr>
                        <a:t>               </a:t>
                      </a:r>
                      <a:r>
                        <a:rPr lang="zh-CN" sz="1100" kern="100" dirty="0">
                          <a:effectLst/>
                        </a:rPr>
                        <a:t>费用：</a:t>
                      </a:r>
                      <a:r>
                        <a:rPr lang="en-US" sz="1100" kern="100" dirty="0">
                          <a:effectLst/>
                        </a:rPr>
                        <a:t>             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记帐单号：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0559" marR="5055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11560" y="33265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查找收录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引用情况委托单</a:t>
            </a:r>
            <a:endParaRPr kumimoji="0" lang="zh-CN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楷体_GB2312" pitchFamily="49" charset="-122"/>
                <a:cs typeface="Arial Unicode MS" pitchFamily="34" charset="-122"/>
              </a:rPr>
              <a:t>编号：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楷体_GB2312" pitchFamily="49" charset="-122"/>
                <a:cs typeface="Arial Unicode MS" pitchFamily="34" charset="-122"/>
              </a:rPr>
              <a:t>____________                                                      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楷体_GB2312" pitchFamily="49" charset="-122"/>
                <a:cs typeface="Arial Unicode MS" pitchFamily="34" charset="-122"/>
              </a:rPr>
              <a:t>委托时间 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楷体_GB2312" pitchFamily="49" charset="-122"/>
                <a:cs typeface="Arial Unicode MS" pitchFamily="34" charset="-122"/>
              </a:rPr>
              <a:t>_____________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楷体_GB2312" pitchFamily="49" charset="-122"/>
                <a:cs typeface="Arial Unicode MS" pitchFamily="34" charset="-122"/>
              </a:rPr>
              <a:t>完成时间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楷体_GB2312" pitchFamily="49" charset="-122"/>
                <a:cs typeface="Arial Unicode MS" pitchFamily="34" charset="-122"/>
              </a:rPr>
              <a:t>________________</a:t>
            </a:r>
            <a:endParaRPr kumimoji="0" lang="en-U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0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1560" y="404665"/>
            <a:ext cx="8352928" cy="7920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 smtClean="0">
                <a:solidFill>
                  <a:srgbClr val="0070C0"/>
                </a:solidFill>
              </a:rPr>
              <a:t>∙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科技查新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   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依托教育部科技查新工作站，为对口学院课题组出具各级各类评审所需的具有科学性、正确性和权威性的查新报告。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34819" name="矩形 5"/>
          <p:cNvSpPr>
            <a:spLocks noChangeArrowheads="1"/>
          </p:cNvSpPr>
          <p:nvPr/>
        </p:nvSpPr>
        <p:spPr bwMode="auto">
          <a:xfrm>
            <a:off x="928688" y="29972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8012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9512" y="116632"/>
            <a:ext cx="4643437" cy="84015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zh-CN" altLang="en-US" sz="4000" dirty="0" smtClean="0">
                <a:solidFill>
                  <a:srgbClr val="C00000"/>
                </a:solidFill>
              </a:rPr>
              <a:t>服务流程</a:t>
            </a:r>
            <a:endParaRPr lang="en-US" altLang="zh-CN" sz="4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3810127120"/>
              </p:ext>
            </p:extLst>
          </p:nvPr>
        </p:nvGraphicFramePr>
        <p:xfrm>
          <a:off x="395536" y="692696"/>
          <a:ext cx="84249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2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1560" y="404665"/>
            <a:ext cx="8352928" cy="7920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 smtClean="0">
                <a:solidFill>
                  <a:srgbClr val="0070C0"/>
                </a:solidFill>
              </a:rPr>
              <a:t>4.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定题（专题）服务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        学科馆员根据读者需求，对学院的科研项目、课程改革、实习实践等教学科研活动种的某一特定主题进行跟踪检索服务，并将检索结果以书目、索引、全文等方式提供给读者。服务内容可以从课题查新、立项申请、开题报告、中期检查、成果验收、后续进展等科研活动的各个阶段，运用国际联机检索系统开展文献检索服务。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70C0"/>
                </a:solidFill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       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专题检索是对用户所委托的各种研究课题进行检索，以书目、索引、文摘、全文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/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汇编等形式提供给用户。</a:t>
            </a:r>
            <a:endParaRPr lang="en-US" altLang="zh-CN" sz="2000" b="1" dirty="0" smtClean="0">
              <a:solidFill>
                <a:srgbClr val="0070C0"/>
              </a:solidFill>
            </a:endParaRPr>
          </a:p>
        </p:txBody>
      </p:sp>
      <p:sp>
        <p:nvSpPr>
          <p:cNvPr id="34819" name="矩形 5"/>
          <p:cNvSpPr>
            <a:spLocks noChangeArrowheads="1"/>
          </p:cNvSpPr>
          <p:nvPr/>
        </p:nvSpPr>
        <p:spPr bwMode="auto">
          <a:xfrm>
            <a:off x="928688" y="29972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1250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39552" y="260648"/>
            <a:ext cx="8352928" cy="7920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 smtClean="0">
                <a:solidFill>
                  <a:srgbClr val="0070C0"/>
                </a:solidFill>
              </a:rPr>
              <a:t>5.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嵌入式信息服务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ts val="45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∙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学科服务嵌入科研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ts val="4500"/>
              </a:lnSpc>
              <a:spcBef>
                <a:spcPts val="300"/>
              </a:spcBef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    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学科馆员与对口学院课题组合作，从课题立项、研究到结题的各个阶段，提供全程文献跟踪和保障服务。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300"/>
              </a:spcBef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∙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学科服务嵌入教学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300"/>
              </a:spcBef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    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学科馆员与专业课教师合作，在专业课程中嵌入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1-2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次专题信息素养培训课程，为学生介绍学科信息资源、讲解文献信息资源检索与利用、文献管理软件使用方法等。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     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2800" b="1" dirty="0" smtClean="0">
              <a:solidFill>
                <a:srgbClr val="0070C0"/>
              </a:solidFill>
            </a:endParaRPr>
          </a:p>
        </p:txBody>
      </p:sp>
      <p:sp>
        <p:nvSpPr>
          <p:cNvPr id="34819" name="矩形 5"/>
          <p:cNvSpPr>
            <a:spLocks noChangeArrowheads="1"/>
          </p:cNvSpPr>
          <p:nvPr/>
        </p:nvSpPr>
        <p:spPr bwMode="auto">
          <a:xfrm>
            <a:off x="928688" y="29972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8616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prstClr val="white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prstClr val="white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500063" y="357188"/>
            <a:ext cx="8139112" cy="85725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C00000"/>
                </a:solidFill>
              </a:rPr>
              <a:t>三、用户培训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467544" y="1052736"/>
            <a:ext cx="8132763" cy="4000500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zh-CN" sz="2800" b="1" dirty="0" smtClean="0">
                <a:solidFill>
                  <a:srgbClr val="0070C0"/>
                </a:solidFill>
              </a:rPr>
              <a:t>      </a:t>
            </a:r>
          </a:p>
          <a:p>
            <a:pPr marL="0" indent="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  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为帮助读者了解图书馆资源，更好地使用各种检索平台、新媒体、数据库、数据库，可根据用户需求，举办相关讲座。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 fontAlgn="auto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zh-CN" sz="2400" b="1" dirty="0" smtClean="0">
              <a:solidFill>
                <a:srgbClr val="0070C0"/>
              </a:solidFill>
            </a:endParaRPr>
          </a:p>
          <a:p>
            <a:pPr marL="0" indent="0" algn="just" fontAlgn="auto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zh-CN" sz="2400" b="1" dirty="0" smtClean="0">
              <a:solidFill>
                <a:srgbClr val="0070C0"/>
              </a:solidFill>
            </a:endParaRPr>
          </a:p>
          <a:p>
            <a:pPr marL="0" indent="0" algn="just" fontAlgn="auto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zh-CN" sz="2400" b="1" dirty="0" smtClean="0">
              <a:solidFill>
                <a:srgbClr val="0070C0"/>
              </a:solidFill>
            </a:endParaRPr>
          </a:p>
          <a:p>
            <a:pPr marL="0" indent="0" algn="just" fontAlgn="auto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328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500063" y="357188"/>
            <a:ext cx="8139112" cy="857250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什么是学科信息服务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04825" y="1357313"/>
            <a:ext cx="8132763" cy="40005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           </a:t>
            </a:r>
            <a:r>
              <a:rPr lang="zh-CN" altLang="en-US" b="1" dirty="0" smtClean="0">
                <a:solidFill>
                  <a:srgbClr val="0070C0"/>
                </a:solidFill>
              </a:rPr>
              <a:t>学科信息服务是图书馆学科馆员面向特定学院、学科用户提供的具有主动化、个性化、知识化的特殊服务。</a:t>
            </a:r>
            <a:endParaRPr lang="en-US" altLang="zh-CN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prstClr val="white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prstClr val="white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500063" y="357188"/>
            <a:ext cx="8139112" cy="85725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C00000"/>
                </a:solidFill>
              </a:rPr>
              <a:t>讲座形式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8246" y="1268795"/>
            <a:ext cx="8132763" cy="4000500"/>
          </a:xfrm>
        </p:spPr>
        <p:txBody>
          <a:bodyPr rtlCol="0">
            <a:normAutofit/>
          </a:bodyPr>
          <a:lstStyle/>
          <a:p>
            <a:pPr marL="514350" indent="-51435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  <a:defRPr/>
            </a:pPr>
            <a:r>
              <a:rPr lang="zh-CN" altLang="en-US" sz="2800" b="1" dirty="0" smtClean="0">
                <a:solidFill>
                  <a:srgbClr val="0070C0"/>
                </a:solidFill>
              </a:rPr>
              <a:t>用户集体培训；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457200" indent="-4572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  <a:defRPr/>
            </a:pPr>
            <a:r>
              <a:rPr lang="zh-CN" altLang="en-US" sz="2800" b="1" dirty="0" smtClean="0">
                <a:solidFill>
                  <a:srgbClr val="0070C0"/>
                </a:solidFill>
              </a:rPr>
              <a:t>根据不同用户需求，提供个性化服务，如一对一培训、答疑等。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marL="0" indent="0" algn="just" fontAlgn="auto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zh-CN" sz="2400" b="1" dirty="0" smtClean="0">
              <a:solidFill>
                <a:srgbClr val="0070C0"/>
              </a:solidFill>
            </a:endParaRPr>
          </a:p>
          <a:p>
            <a:pPr marL="0" indent="0" algn="just" fontAlgn="auto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zh-CN" sz="2400" b="1" dirty="0" smtClean="0">
              <a:solidFill>
                <a:srgbClr val="0070C0"/>
              </a:solidFill>
            </a:endParaRPr>
          </a:p>
          <a:p>
            <a:pPr marL="0" indent="0" algn="just" fontAlgn="auto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926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组合 11"/>
          <p:cNvGrpSpPr>
            <a:grpSpLocks/>
          </p:cNvGrpSpPr>
          <p:nvPr/>
        </p:nvGrpSpPr>
        <p:grpSpPr bwMode="auto">
          <a:xfrm>
            <a:off x="1071563" y="1357313"/>
            <a:ext cx="5124450" cy="1200150"/>
            <a:chOff x="913694" y="571480"/>
            <a:chExt cx="5124060" cy="1200329"/>
          </a:xfrm>
        </p:grpSpPr>
        <p:sp>
          <p:nvSpPr>
            <p:cNvPr id="9" name="矩形 8"/>
            <p:cNvSpPr/>
            <p:nvPr/>
          </p:nvSpPr>
          <p:spPr>
            <a:xfrm>
              <a:off x="928662" y="571480"/>
              <a:ext cx="5109092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Thank you!</a:t>
              </a:r>
              <a:endParaRPr lang="zh-CN" altLang="en-US" sz="7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13694" y="571480"/>
              <a:ext cx="5109092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 dirty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Thank you</a:t>
              </a:r>
              <a:r>
                <a:rPr lang="en-US" altLang="zh-CN" sz="7200" b="1" dirty="0" smtClean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!</a:t>
              </a:r>
              <a:endParaRPr lang="zh-CN" altLang="en-US" sz="72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148064" y="4149080"/>
            <a:ext cx="6619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994881851"/>
              </p:ext>
            </p:extLst>
          </p:nvPr>
        </p:nvGraphicFramePr>
        <p:xfrm>
          <a:off x="1071538" y="1428736"/>
          <a:ext cx="592935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4294967295"/>
          </p:nvPr>
        </p:nvSpPr>
        <p:spPr>
          <a:xfrm>
            <a:off x="1000125" y="357188"/>
            <a:ext cx="3429000" cy="928687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C00000"/>
                </a:solidFill>
              </a:rPr>
              <a:t>服务内容</a:t>
            </a:r>
          </a:p>
        </p:txBody>
      </p:sp>
      <p:sp>
        <p:nvSpPr>
          <p:cNvPr id="24579" name="矩形 6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774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500063" y="357188"/>
            <a:ext cx="8139112" cy="85725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C00000"/>
                </a:solidFill>
              </a:rPr>
              <a:t>一、学科资源保障体系建设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467544" y="1225491"/>
            <a:ext cx="8132763" cy="4377085"/>
          </a:xfrm>
        </p:spPr>
        <p:txBody>
          <a:bodyPr rtlCol="0">
            <a:normAutofit/>
          </a:bodyPr>
          <a:lstStyle/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altLang="zh-CN" sz="2000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800" b="1" dirty="0" smtClean="0">
                <a:solidFill>
                  <a:srgbClr val="0070C0"/>
                </a:solidFill>
              </a:rPr>
              <a:t>建设内容：各类内容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图书、期刊、论文、标准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……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纸质资源和数字资源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……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921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500063" y="357188"/>
            <a:ext cx="8139112" cy="85725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C00000"/>
                </a:solidFill>
              </a:rPr>
              <a:t>纸质资源概况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467545" y="1357313"/>
            <a:ext cx="8390706" cy="4000500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800" b="1" dirty="0" smtClean="0">
                <a:solidFill>
                  <a:srgbClr val="0070C0"/>
                </a:solidFill>
              </a:rPr>
              <a:t>1.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 图书目前有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214749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种，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706553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册 ，涵盖经济、管      理、计算机、旅游、语言、历史、哲学等学科。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800" b="1" dirty="0" smtClean="0">
                <a:solidFill>
                  <a:srgbClr val="0070C0"/>
                </a:solidFill>
              </a:rPr>
              <a:t>2.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期刊目前有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1001</a:t>
            </a:r>
            <a:r>
              <a:rPr lang="zh-CN" altLang="en-US" sz="2800" b="1" dirty="0">
                <a:solidFill>
                  <a:srgbClr val="0070C0"/>
                </a:solidFill>
              </a:rPr>
              <a:t>种，其中专业和学术期刊</a:t>
            </a:r>
            <a:r>
              <a:rPr lang="en-US" altLang="zh-CN" sz="2800" b="1" dirty="0">
                <a:solidFill>
                  <a:srgbClr val="FF0000"/>
                </a:solidFill>
              </a:rPr>
              <a:t>550</a:t>
            </a:r>
            <a:r>
              <a:rPr lang="zh-CN" altLang="en-US" sz="2800" b="1" dirty="0">
                <a:solidFill>
                  <a:srgbClr val="0070C0"/>
                </a:solidFill>
              </a:rPr>
              <a:t>种，核心期刊</a:t>
            </a:r>
            <a:r>
              <a:rPr lang="en-US" altLang="zh-CN" sz="2800" b="1" dirty="0">
                <a:solidFill>
                  <a:srgbClr val="FF0000"/>
                </a:solidFill>
              </a:rPr>
              <a:t>218</a:t>
            </a:r>
            <a:r>
              <a:rPr lang="zh-CN" altLang="en-US" sz="2800" b="1" dirty="0">
                <a:solidFill>
                  <a:srgbClr val="0070C0"/>
                </a:solidFill>
              </a:rPr>
              <a:t>种，涵盖经济、生物、艺术、建筑、管理、电信、纺织、旅游、语言等众多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学科。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5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prstClr val="white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prstClr val="white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500063" y="357188"/>
            <a:ext cx="8139112" cy="85725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C00000"/>
                </a:solidFill>
              </a:rPr>
              <a:t>数字资源概况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467544" y="1052736"/>
            <a:ext cx="8132763" cy="4000500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zh-CN" b="1" dirty="0" smtClean="0">
                <a:solidFill>
                  <a:srgbClr val="0070C0"/>
                </a:solidFill>
              </a:rPr>
              <a:t>    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目前共有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10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个数据库，涉及电子期刊、外文文献、学位论文、标准等。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1025" name="Picture 1" descr="C:\Users\Administrator\AppData\Roaming\Tencent\Users\532484388\QQ\WinTemp\RichOle\O@AKD$Y(RV()ZYKLZB_JI4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87635"/>
            <a:ext cx="45243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294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prstClr val="white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prstClr val="white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500063" y="357188"/>
            <a:ext cx="8139112" cy="85725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C00000"/>
                </a:solidFill>
              </a:rPr>
              <a:t>数字资源类型介绍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39552" y="1052736"/>
            <a:ext cx="8424936" cy="4000500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</a:rPr>
              <a:t>1.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综合搜索平台：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读秀学术搜索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、超星发现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algn="just" fontAlgn="auto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</a:rPr>
              <a:t>2.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数字期刊：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中国</a:t>
            </a:r>
            <a:r>
              <a:rPr lang="zh-CN" altLang="en-US" sz="2400" b="1" dirty="0">
                <a:solidFill>
                  <a:srgbClr val="FF0000"/>
                </a:solidFill>
              </a:rPr>
              <a:t>知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网学术期刊论文库、万方期刊论文库、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algn="just" fontAlgn="auto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                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维</a:t>
            </a:r>
            <a:r>
              <a:rPr lang="zh-CN" altLang="en-US" sz="2400" b="1" dirty="0">
                <a:solidFill>
                  <a:srgbClr val="FF0000"/>
                </a:solidFill>
              </a:rPr>
              <a:t>普中文科技期刊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数据库、博看电子期刊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algn="just" fontAlgn="auto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</a:rPr>
              <a:t>3.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自主学习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系统：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起点</a:t>
            </a:r>
            <a:r>
              <a:rPr lang="zh-CN" altLang="en-US" sz="2400" b="1" dirty="0">
                <a:solidFill>
                  <a:srgbClr val="FF0000"/>
                </a:solidFill>
              </a:rPr>
              <a:t>考试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网、森图就业数字图书馆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algn="just" fontAlgn="auto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solidFill>
                  <a:schemeClr val="accent1"/>
                </a:solidFill>
              </a:rPr>
              <a:t>4.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多媒体数据库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</a:rPr>
              <a:t>蔚秀报告厅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 algn="just" fontAlgn="auto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</a:rPr>
              <a:t>5.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特种文献：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中国标准全文数据库、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万方学位论文数据库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algn="just" fontAlgn="auto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</a:rPr>
              <a:t>                    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中国知网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年鉴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algn="just" fontAlgn="auto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US" altLang="zh-CN" sz="2400" b="1" dirty="0">
                <a:solidFill>
                  <a:srgbClr val="0070C0"/>
                </a:solidFill>
              </a:rPr>
              <a:t>6.</a:t>
            </a:r>
            <a:r>
              <a:rPr lang="zh-CN" altLang="en-US" sz="2400" b="1" dirty="0">
                <a:solidFill>
                  <a:srgbClr val="0070C0"/>
                </a:solidFill>
              </a:rPr>
              <a:t>电子图书：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畅想之星电子书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algn="just" fontAlgn="auto">
              <a:lnSpc>
                <a:spcPts val="2880"/>
              </a:lnSpc>
              <a:spcAft>
                <a:spcPts val="0"/>
              </a:spcAft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algn="just" fontAlgn="auto">
              <a:lnSpc>
                <a:spcPts val="2880"/>
              </a:lnSpc>
              <a:spcAft>
                <a:spcPts val="0"/>
              </a:spcAft>
              <a:buNone/>
              <a:defRPr/>
            </a:pP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895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prstClr val="white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prstClr val="white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500063" y="357188"/>
            <a:ext cx="8139112" cy="85725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C00000"/>
                </a:solidFill>
              </a:rPr>
              <a:t>我们能为您做什么？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04825" y="1357313"/>
            <a:ext cx="8132763" cy="4000500"/>
          </a:xfrm>
        </p:spPr>
        <p:txBody>
          <a:bodyPr rtlCol="0">
            <a:noAutofit/>
          </a:bodyPr>
          <a:lstStyle/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zh-CN" altLang="en-US" sz="2800" b="1" dirty="0" smtClean="0">
                <a:solidFill>
                  <a:srgbClr val="0070C0"/>
                </a:solidFill>
              </a:rPr>
              <a:t>利用本馆现有的纸质和数字资源，满足您的文献需求。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zh-CN" altLang="en-US" sz="2800" b="1" dirty="0">
                <a:solidFill>
                  <a:srgbClr val="0070C0"/>
                </a:solidFill>
              </a:rPr>
              <a:t>不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定期进行调研，调查纸质和数字资源的使用情况，征求使用意见、征集学院购书单、期刊征订单、数据库推荐，满足专业对文献类型、内容的需要。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617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1560" y="404665"/>
            <a:ext cx="8352928" cy="7920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4000" b="1" dirty="0" smtClean="0">
                <a:solidFill>
                  <a:srgbClr val="C00000"/>
                </a:solidFill>
              </a:rPr>
              <a:t>二、全方位学科咨询</a:t>
            </a:r>
            <a:endParaRPr lang="en-US" altLang="zh-CN" sz="4000" b="1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4000"/>
              </a:lnSpc>
              <a:buFont typeface="Arial" charset="0"/>
              <a:buAutoNum type="arabicPeriod"/>
            </a:pPr>
            <a:r>
              <a:rPr lang="zh-CN" altLang="en-US" sz="2800" b="1" dirty="0" smtClean="0">
                <a:solidFill>
                  <a:srgbClr val="0070C0"/>
                </a:solidFill>
              </a:rPr>
              <a:t>院系联系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ts val="4000"/>
              </a:lnSpc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       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学科馆员作为图书馆与对口学院之间联系的桥梁与纽带，与相关人员建立密切联系，征求读者意见及信息需求，提供图书馆最新学科资源与服务信息。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34819" name="矩形 5"/>
          <p:cNvSpPr>
            <a:spLocks noChangeArrowheads="1"/>
          </p:cNvSpPr>
          <p:nvPr/>
        </p:nvSpPr>
        <p:spPr bwMode="auto">
          <a:xfrm>
            <a:off x="928688" y="29972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dirty="0">
                <a:latin typeface="Calibri" pitchFamily="34" charset="0"/>
              </a:rPr>
              <a:t> </a:t>
            </a:r>
            <a:endParaRPr lang="en-US" altLang="zh-CN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学生假期课余学习生活总结PPT模板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1226</Words>
  <Application>Microsoft Office PowerPoint</Application>
  <PresentationFormat>全屏显示(4:3)</PresentationFormat>
  <Paragraphs>228</Paragraphs>
  <Slides>21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学生假期课余学习生活总结PPT模板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参考咨询服务登记表 </vt:lpstr>
      <vt:lpstr>PowerPoint 演示文稿</vt:lpstr>
      <vt:lpstr>PowerPoint 演示文稿</vt:lpstr>
      <vt:lpstr>查找收录/引用情况委托单 编号：____________                                                      委托时间 _____________完成时间________________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68</cp:revision>
  <dcterms:created xsi:type="dcterms:W3CDTF">2012-10-29T22:21:27Z</dcterms:created>
  <dcterms:modified xsi:type="dcterms:W3CDTF">2017-12-20T08:02:56Z</dcterms:modified>
</cp:coreProperties>
</file>